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Nunito Semi Bold" panose="020B0604020202020204" charset="0"/>
      <p:regular r:id="rId14"/>
    </p:embeddedFont>
    <p:embeddedFont>
      <p:font typeface="PT Sans" panose="020B0503020203020204" pitchFamily="3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1" d="100"/>
          <a:sy n="81" d="100"/>
        </p:scale>
        <p:origin x="101"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4889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43204" y="2745105"/>
            <a:ext cx="4887873" cy="2739271"/>
          </a:xfrm>
          <a:prstGeom prst="rect">
            <a:avLst/>
          </a:prstGeom>
        </p:spPr>
      </p:pic>
      <p:sp>
        <p:nvSpPr>
          <p:cNvPr id="4" name="Text 0"/>
          <p:cNvSpPr/>
          <p:nvPr/>
        </p:nvSpPr>
        <p:spPr>
          <a:xfrm>
            <a:off x="837724" y="1538645"/>
            <a:ext cx="7468553" cy="2112050"/>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Augmented Reality - Revolutionizing Retail and E-commerce</a:t>
            </a:r>
            <a:endParaRPr lang="en-US" sz="4400" dirty="0"/>
          </a:p>
        </p:txBody>
      </p:sp>
      <p:sp>
        <p:nvSpPr>
          <p:cNvPr id="5" name="Text 1"/>
          <p:cNvSpPr/>
          <p:nvPr/>
        </p:nvSpPr>
        <p:spPr>
          <a:xfrm>
            <a:off x="837724" y="4009668"/>
            <a:ext cx="7468553" cy="2681168"/>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Augmented reality (AR) is rapidly transforming the way consumers shop, both in-store and online. By overlaying digital content onto the physical world, AR allows shoppers to virtually preview products, visualize them in their own space, and enjoy more immersive, engaging shopping journeys.
</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45581"/>
          </a:xfrm>
          <a:prstGeom prst="rect">
            <a:avLst/>
          </a:prstGeom>
        </p:spPr>
      </p:pic>
      <p:pic>
        <p:nvPicPr>
          <p:cNvPr id="3" name="Image 1" descr="preencoded.png"/>
          <p:cNvPicPr>
            <a:picLocks noChangeAspect="1"/>
          </p:cNvPicPr>
          <p:nvPr/>
        </p:nvPicPr>
        <p:blipFill>
          <a:blip r:embed="rId4"/>
          <a:stretch>
            <a:fillRect/>
          </a:stretch>
        </p:blipFill>
        <p:spPr>
          <a:xfrm>
            <a:off x="5434251" y="274558"/>
            <a:ext cx="3761780" cy="2196465"/>
          </a:xfrm>
          <a:prstGeom prst="rect">
            <a:avLst/>
          </a:prstGeom>
        </p:spPr>
      </p:pic>
      <p:sp>
        <p:nvSpPr>
          <p:cNvPr id="4" name="Text 0"/>
          <p:cNvSpPr/>
          <p:nvPr/>
        </p:nvSpPr>
        <p:spPr>
          <a:xfrm>
            <a:off x="768668" y="3523774"/>
            <a:ext cx="8411408" cy="646033"/>
          </a:xfrm>
          <a:prstGeom prst="rect">
            <a:avLst/>
          </a:prstGeom>
          <a:noFill/>
          <a:ln/>
        </p:spPr>
        <p:txBody>
          <a:bodyPr wrap="none" lIns="0" tIns="0" rIns="0" bIns="0" rtlCol="0" anchor="t"/>
          <a:lstStyle/>
          <a:p>
            <a:pPr marL="0" indent="0">
              <a:lnSpc>
                <a:spcPts val="5050"/>
              </a:lnSpc>
              <a:buNone/>
            </a:pPr>
            <a:r>
              <a:rPr lang="en-US" sz="4050" dirty="0">
                <a:solidFill>
                  <a:srgbClr val="FFFFFF"/>
                </a:solidFill>
                <a:latin typeface="Nunito Semi Bold" pitchFamily="34" charset="0"/>
                <a:ea typeface="Nunito Semi Bold" pitchFamily="34" charset="-122"/>
                <a:cs typeface="Nunito Semi Bold" pitchFamily="34" charset="-120"/>
              </a:rPr>
              <a:t>Bridging the Physical-Digital Divide</a:t>
            </a:r>
            <a:endParaRPr lang="en-US" sz="4050" dirty="0"/>
          </a:p>
        </p:txBody>
      </p:sp>
      <p:pic>
        <p:nvPicPr>
          <p:cNvPr id="5" name="Image 2" descr="preencoded.png"/>
          <p:cNvPicPr>
            <a:picLocks noChangeAspect="1"/>
          </p:cNvPicPr>
          <p:nvPr/>
        </p:nvPicPr>
        <p:blipFill>
          <a:blip r:embed="rId5"/>
          <a:stretch>
            <a:fillRect/>
          </a:stretch>
        </p:blipFill>
        <p:spPr>
          <a:xfrm>
            <a:off x="768668" y="4499253"/>
            <a:ext cx="549116" cy="549116"/>
          </a:xfrm>
          <a:prstGeom prst="rect">
            <a:avLst/>
          </a:prstGeom>
        </p:spPr>
      </p:pic>
      <p:sp>
        <p:nvSpPr>
          <p:cNvPr id="6" name="Text 1"/>
          <p:cNvSpPr/>
          <p:nvPr/>
        </p:nvSpPr>
        <p:spPr>
          <a:xfrm>
            <a:off x="768668" y="5267920"/>
            <a:ext cx="2771299" cy="322898"/>
          </a:xfrm>
          <a:prstGeom prst="rect">
            <a:avLst/>
          </a:prstGeom>
          <a:noFill/>
          <a:ln/>
        </p:spPr>
        <p:txBody>
          <a:bodyPr wrap="none" lIns="0" tIns="0" rIns="0" bIns="0" rtlCol="0" anchor="t"/>
          <a:lstStyle/>
          <a:p>
            <a:pPr marL="0" indent="0" algn="l">
              <a:lnSpc>
                <a:spcPts val="2500"/>
              </a:lnSpc>
              <a:buNone/>
            </a:pPr>
            <a:r>
              <a:rPr lang="en-US" sz="2000" dirty="0">
                <a:solidFill>
                  <a:srgbClr val="FFFFFF"/>
                </a:solidFill>
                <a:latin typeface="Nunito Semi Bold" pitchFamily="34" charset="0"/>
                <a:ea typeface="Nunito Semi Bold" pitchFamily="34" charset="-122"/>
                <a:cs typeface="Nunito Semi Bold" pitchFamily="34" charset="-120"/>
              </a:rPr>
              <a:t>Visualize Real Products</a:t>
            </a:r>
            <a:endParaRPr lang="en-US" sz="2000" dirty="0"/>
          </a:p>
        </p:txBody>
      </p:sp>
      <p:sp>
        <p:nvSpPr>
          <p:cNvPr id="7" name="Text 2"/>
          <p:cNvSpPr/>
          <p:nvPr/>
        </p:nvSpPr>
        <p:spPr>
          <a:xfrm>
            <a:off x="768668" y="5722501"/>
            <a:ext cx="3026093" cy="1405890"/>
          </a:xfrm>
          <a:prstGeom prst="rect">
            <a:avLst/>
          </a:prstGeom>
          <a:noFill/>
          <a:ln/>
        </p:spPr>
        <p:txBody>
          <a:bodyPr wrap="square" lIns="0" tIns="0" rIns="0" bIns="0" rtlCol="0" anchor="t"/>
          <a:lstStyle/>
          <a:p>
            <a:pPr marL="0" indent="0" algn="l">
              <a:lnSpc>
                <a:spcPts val="2750"/>
              </a:lnSpc>
              <a:buNone/>
            </a:pPr>
            <a:r>
              <a:rPr lang="en-US" sz="1700" dirty="0">
                <a:solidFill>
                  <a:srgbClr val="FFFFFF"/>
                </a:solidFill>
                <a:latin typeface="PT Sans" pitchFamily="34" charset="0"/>
                <a:ea typeface="PT Sans" pitchFamily="34" charset="-122"/>
                <a:cs typeface="PT Sans" pitchFamily="34" charset="-120"/>
              </a:rPr>
              <a:t>AR allows shoppers to see how physical products will look and fit in their real-world environment before purchasing.</a:t>
            </a:r>
            <a:endParaRPr lang="en-US" sz="1700" dirty="0"/>
          </a:p>
        </p:txBody>
      </p:sp>
      <p:pic>
        <p:nvPicPr>
          <p:cNvPr id="8" name="Image 3" descr="preencoded.png"/>
          <p:cNvPicPr>
            <a:picLocks noChangeAspect="1"/>
          </p:cNvPicPr>
          <p:nvPr/>
        </p:nvPicPr>
        <p:blipFill>
          <a:blip r:embed="rId6"/>
          <a:stretch>
            <a:fillRect/>
          </a:stretch>
        </p:blipFill>
        <p:spPr>
          <a:xfrm>
            <a:off x="4124206" y="4499253"/>
            <a:ext cx="549116" cy="549116"/>
          </a:xfrm>
          <a:prstGeom prst="rect">
            <a:avLst/>
          </a:prstGeom>
        </p:spPr>
      </p:pic>
      <p:sp>
        <p:nvSpPr>
          <p:cNvPr id="9" name="Text 3"/>
          <p:cNvSpPr/>
          <p:nvPr/>
        </p:nvSpPr>
        <p:spPr>
          <a:xfrm>
            <a:off x="4124206" y="5267920"/>
            <a:ext cx="3026212" cy="645795"/>
          </a:xfrm>
          <a:prstGeom prst="rect">
            <a:avLst/>
          </a:prstGeom>
          <a:noFill/>
          <a:ln/>
        </p:spPr>
        <p:txBody>
          <a:bodyPr wrap="square" lIns="0" tIns="0" rIns="0" bIns="0" rtlCol="0" anchor="t"/>
          <a:lstStyle/>
          <a:p>
            <a:pPr marL="0" indent="0" algn="l">
              <a:lnSpc>
                <a:spcPts val="2500"/>
              </a:lnSpc>
              <a:buNone/>
            </a:pPr>
            <a:r>
              <a:rPr lang="en-US" sz="2000" dirty="0">
                <a:solidFill>
                  <a:srgbClr val="FFFFFF"/>
                </a:solidFill>
                <a:latin typeface="Nunito Semi Bold" pitchFamily="34" charset="0"/>
                <a:ea typeface="Nunito Semi Bold" pitchFamily="34" charset="-122"/>
                <a:cs typeface="Nunito Semi Bold" pitchFamily="34" charset="-120"/>
              </a:rPr>
              <a:t>Enhance Online Shopping</a:t>
            </a:r>
            <a:endParaRPr lang="en-US" sz="2000" dirty="0"/>
          </a:p>
        </p:txBody>
      </p:sp>
      <p:sp>
        <p:nvSpPr>
          <p:cNvPr id="10" name="Text 4"/>
          <p:cNvSpPr/>
          <p:nvPr/>
        </p:nvSpPr>
        <p:spPr>
          <a:xfrm>
            <a:off x="4124206" y="6045398"/>
            <a:ext cx="3026212" cy="1405890"/>
          </a:xfrm>
          <a:prstGeom prst="rect">
            <a:avLst/>
          </a:prstGeom>
          <a:noFill/>
          <a:ln/>
        </p:spPr>
        <p:txBody>
          <a:bodyPr wrap="square" lIns="0" tIns="0" rIns="0" bIns="0" rtlCol="0" anchor="t"/>
          <a:lstStyle/>
          <a:p>
            <a:pPr marL="0" indent="0" algn="l">
              <a:lnSpc>
                <a:spcPts val="2750"/>
              </a:lnSpc>
              <a:buNone/>
            </a:pPr>
            <a:r>
              <a:rPr lang="en-US" sz="1700" dirty="0">
                <a:solidFill>
                  <a:srgbClr val="FFFFFF"/>
                </a:solidFill>
                <a:latin typeface="PT Sans" pitchFamily="34" charset="0"/>
                <a:ea typeface="PT Sans" pitchFamily="34" charset="-122"/>
                <a:cs typeface="PT Sans" pitchFamily="34" charset="-120"/>
              </a:rPr>
              <a:t>AR-powered virtual try-on and product visualization features bridge the gap between online and in-store experiences.</a:t>
            </a:r>
            <a:endParaRPr lang="en-US" sz="1700" dirty="0"/>
          </a:p>
        </p:txBody>
      </p:sp>
      <p:pic>
        <p:nvPicPr>
          <p:cNvPr id="11" name="Image 4" descr="preencoded.png"/>
          <p:cNvPicPr>
            <a:picLocks noChangeAspect="1"/>
          </p:cNvPicPr>
          <p:nvPr/>
        </p:nvPicPr>
        <p:blipFill>
          <a:blip r:embed="rId7"/>
          <a:stretch>
            <a:fillRect/>
          </a:stretch>
        </p:blipFill>
        <p:spPr>
          <a:xfrm>
            <a:off x="7479863" y="4499253"/>
            <a:ext cx="549116" cy="549116"/>
          </a:xfrm>
          <a:prstGeom prst="rect">
            <a:avLst/>
          </a:prstGeom>
        </p:spPr>
      </p:pic>
      <p:sp>
        <p:nvSpPr>
          <p:cNvPr id="12" name="Text 5"/>
          <p:cNvSpPr/>
          <p:nvPr/>
        </p:nvSpPr>
        <p:spPr>
          <a:xfrm>
            <a:off x="7479863" y="5267920"/>
            <a:ext cx="3026212" cy="645795"/>
          </a:xfrm>
          <a:prstGeom prst="rect">
            <a:avLst/>
          </a:prstGeom>
          <a:noFill/>
          <a:ln/>
        </p:spPr>
        <p:txBody>
          <a:bodyPr wrap="square" lIns="0" tIns="0" rIns="0" bIns="0" rtlCol="0" anchor="t"/>
          <a:lstStyle/>
          <a:p>
            <a:pPr marL="0" indent="0" algn="l">
              <a:lnSpc>
                <a:spcPts val="2500"/>
              </a:lnSpc>
              <a:buNone/>
            </a:pPr>
            <a:r>
              <a:rPr lang="en-US" sz="2000" dirty="0">
                <a:solidFill>
                  <a:srgbClr val="FFFFFF"/>
                </a:solidFill>
                <a:latin typeface="Nunito Semi Bold" pitchFamily="34" charset="0"/>
                <a:ea typeface="Nunito Semi Bold" pitchFamily="34" charset="-122"/>
                <a:cs typeface="Nunito Semi Bold" pitchFamily="34" charset="-120"/>
              </a:rPr>
              <a:t>Blend Physical and Digital</a:t>
            </a:r>
            <a:endParaRPr lang="en-US" sz="2000" dirty="0"/>
          </a:p>
        </p:txBody>
      </p:sp>
      <p:sp>
        <p:nvSpPr>
          <p:cNvPr id="13" name="Text 6"/>
          <p:cNvSpPr/>
          <p:nvPr/>
        </p:nvSpPr>
        <p:spPr>
          <a:xfrm>
            <a:off x="7479863" y="6045398"/>
            <a:ext cx="3026212" cy="1405890"/>
          </a:xfrm>
          <a:prstGeom prst="rect">
            <a:avLst/>
          </a:prstGeom>
          <a:noFill/>
          <a:ln/>
        </p:spPr>
        <p:txBody>
          <a:bodyPr wrap="square" lIns="0" tIns="0" rIns="0" bIns="0" rtlCol="0" anchor="t"/>
          <a:lstStyle/>
          <a:p>
            <a:pPr marL="0" indent="0" algn="l">
              <a:lnSpc>
                <a:spcPts val="2750"/>
              </a:lnSpc>
              <a:buNone/>
            </a:pPr>
            <a:r>
              <a:rPr lang="en-US" sz="1700" dirty="0">
                <a:solidFill>
                  <a:srgbClr val="FFFFFF"/>
                </a:solidFill>
                <a:latin typeface="PT Sans" pitchFamily="34" charset="0"/>
                <a:ea typeface="PT Sans" pitchFamily="34" charset="-122"/>
                <a:cs typeface="PT Sans" pitchFamily="34" charset="-120"/>
              </a:rPr>
              <a:t>Innovative AR installations in physical retail spaces seamlessly integrate digital content and interactivity.</a:t>
            </a:r>
            <a:endParaRPr lang="en-US" sz="1700" dirty="0"/>
          </a:p>
        </p:txBody>
      </p:sp>
      <p:pic>
        <p:nvPicPr>
          <p:cNvPr id="14" name="Image 5" descr="preencoded.png"/>
          <p:cNvPicPr>
            <a:picLocks noChangeAspect="1"/>
          </p:cNvPicPr>
          <p:nvPr/>
        </p:nvPicPr>
        <p:blipFill>
          <a:blip r:embed="rId8"/>
          <a:stretch>
            <a:fillRect/>
          </a:stretch>
        </p:blipFill>
        <p:spPr>
          <a:xfrm>
            <a:off x="10835521" y="4499253"/>
            <a:ext cx="549116" cy="549116"/>
          </a:xfrm>
          <a:prstGeom prst="rect">
            <a:avLst/>
          </a:prstGeom>
        </p:spPr>
      </p:pic>
      <p:sp>
        <p:nvSpPr>
          <p:cNvPr id="15" name="Text 7"/>
          <p:cNvSpPr/>
          <p:nvPr/>
        </p:nvSpPr>
        <p:spPr>
          <a:xfrm>
            <a:off x="10835521" y="5267920"/>
            <a:ext cx="3026212" cy="645795"/>
          </a:xfrm>
          <a:prstGeom prst="rect">
            <a:avLst/>
          </a:prstGeom>
          <a:noFill/>
          <a:ln/>
        </p:spPr>
        <p:txBody>
          <a:bodyPr wrap="square" lIns="0" tIns="0" rIns="0" bIns="0" rtlCol="0" anchor="t"/>
          <a:lstStyle/>
          <a:p>
            <a:pPr marL="0" indent="0" algn="l">
              <a:lnSpc>
                <a:spcPts val="2500"/>
              </a:lnSpc>
              <a:buNone/>
            </a:pPr>
            <a:r>
              <a:rPr lang="en-US" sz="2000" dirty="0">
                <a:solidFill>
                  <a:srgbClr val="FFFFFF"/>
                </a:solidFill>
                <a:latin typeface="Nunito Semi Bold" pitchFamily="34" charset="0"/>
                <a:ea typeface="Nunito Semi Bold" pitchFamily="34" charset="-122"/>
                <a:cs typeface="Nunito Semi Bold" pitchFamily="34" charset="-120"/>
              </a:rPr>
              <a:t>Connect the Real and Virtual</a:t>
            </a:r>
            <a:endParaRPr lang="en-US" sz="2000" dirty="0"/>
          </a:p>
        </p:txBody>
      </p:sp>
      <p:sp>
        <p:nvSpPr>
          <p:cNvPr id="16" name="Text 8"/>
          <p:cNvSpPr/>
          <p:nvPr/>
        </p:nvSpPr>
        <p:spPr>
          <a:xfrm>
            <a:off x="10835521" y="6045398"/>
            <a:ext cx="3026212" cy="1405890"/>
          </a:xfrm>
          <a:prstGeom prst="rect">
            <a:avLst/>
          </a:prstGeom>
          <a:noFill/>
          <a:ln/>
        </p:spPr>
        <p:txBody>
          <a:bodyPr wrap="square" lIns="0" tIns="0" rIns="0" bIns="0" rtlCol="0" anchor="t"/>
          <a:lstStyle/>
          <a:p>
            <a:pPr marL="0" indent="0" algn="l">
              <a:lnSpc>
                <a:spcPts val="2750"/>
              </a:lnSpc>
              <a:buNone/>
            </a:pPr>
            <a:r>
              <a:rPr lang="en-US" sz="1700" dirty="0">
                <a:solidFill>
                  <a:srgbClr val="FFFFFF"/>
                </a:solidFill>
                <a:latin typeface="PT Sans" pitchFamily="34" charset="0"/>
                <a:ea typeface="PT Sans" pitchFamily="34" charset="-122"/>
                <a:cs typeface="PT Sans" pitchFamily="34" charset="-120"/>
              </a:rPr>
              <a:t>Augmented reality unites consumer data and behaviors across both physical and digital touchpoints.</a:t>
            </a:r>
            <a:endParaRPr lang="en-US" sz="17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57889" y="1630799"/>
            <a:ext cx="4970621" cy="4970621"/>
          </a:xfrm>
          <a:prstGeom prst="rect">
            <a:avLst/>
          </a:prstGeom>
        </p:spPr>
      </p:pic>
      <p:sp>
        <p:nvSpPr>
          <p:cNvPr id="3" name="Text 0"/>
          <p:cNvSpPr/>
          <p:nvPr/>
        </p:nvSpPr>
        <p:spPr>
          <a:xfrm>
            <a:off x="6208514" y="567333"/>
            <a:ext cx="7699772" cy="1213485"/>
          </a:xfrm>
          <a:prstGeom prst="rect">
            <a:avLst/>
          </a:prstGeom>
          <a:noFill/>
          <a:ln/>
        </p:spPr>
        <p:txBody>
          <a:bodyPr wrap="square" lIns="0" tIns="0" rIns="0" bIns="0" rtlCol="0" anchor="t"/>
          <a:lstStyle/>
          <a:p>
            <a:pPr marL="0" indent="0">
              <a:lnSpc>
                <a:spcPts val="4750"/>
              </a:lnSpc>
              <a:buNone/>
            </a:pPr>
            <a:r>
              <a:rPr lang="en-US" sz="3800" dirty="0">
                <a:solidFill>
                  <a:srgbClr val="FFFFFF"/>
                </a:solidFill>
                <a:latin typeface="Nunito Semi Bold" pitchFamily="34" charset="0"/>
                <a:ea typeface="Nunito Semi Bold" pitchFamily="34" charset="-122"/>
                <a:cs typeface="Nunito Semi Bold" pitchFamily="34" charset="-120"/>
              </a:rPr>
              <a:t>Insights and Data-Driven Decisions</a:t>
            </a:r>
            <a:endParaRPr lang="en-US" sz="3800" dirty="0"/>
          </a:p>
        </p:txBody>
      </p:sp>
      <p:sp>
        <p:nvSpPr>
          <p:cNvPr id="4" name="Text 1"/>
          <p:cNvSpPr/>
          <p:nvPr/>
        </p:nvSpPr>
        <p:spPr>
          <a:xfrm>
            <a:off x="6208514" y="2193369"/>
            <a:ext cx="3695105" cy="680799"/>
          </a:xfrm>
          <a:prstGeom prst="rect">
            <a:avLst/>
          </a:prstGeom>
          <a:noFill/>
          <a:ln/>
        </p:spPr>
        <p:txBody>
          <a:bodyPr wrap="none" lIns="0" tIns="0" rIns="0" bIns="0" rtlCol="0" anchor="t"/>
          <a:lstStyle/>
          <a:p>
            <a:pPr marL="0" indent="0" algn="ctr">
              <a:lnSpc>
                <a:spcPts val="5350"/>
              </a:lnSpc>
              <a:buNone/>
            </a:pPr>
            <a:r>
              <a:rPr lang="en-US" sz="5350" dirty="0">
                <a:solidFill>
                  <a:srgbClr val="F2B42D"/>
                </a:solidFill>
                <a:latin typeface="Nunito Semi Bold" pitchFamily="34" charset="0"/>
                <a:ea typeface="Nunito Semi Bold" pitchFamily="34" charset="-122"/>
                <a:cs typeface="Nunito Semi Bold" pitchFamily="34" charset="-120"/>
              </a:rPr>
              <a:t>78%</a:t>
            </a:r>
            <a:endParaRPr lang="en-US" sz="5350" dirty="0"/>
          </a:p>
        </p:txBody>
      </p:sp>
      <p:sp>
        <p:nvSpPr>
          <p:cNvPr id="5" name="Text 2"/>
          <p:cNvSpPr/>
          <p:nvPr/>
        </p:nvSpPr>
        <p:spPr>
          <a:xfrm>
            <a:off x="6208514" y="3131939"/>
            <a:ext cx="3695105" cy="660083"/>
          </a:xfrm>
          <a:prstGeom prst="rect">
            <a:avLst/>
          </a:prstGeom>
          <a:noFill/>
          <a:ln/>
        </p:spPr>
        <p:txBody>
          <a:bodyPr wrap="square" lIns="0" tIns="0" rIns="0" bIns="0" rtlCol="0" anchor="t"/>
          <a:lstStyle/>
          <a:p>
            <a:pPr marL="0" indent="0" algn="ctr">
              <a:lnSpc>
                <a:spcPts val="2550"/>
              </a:lnSpc>
              <a:buNone/>
            </a:pPr>
            <a:r>
              <a:rPr lang="en-US" sz="1600" dirty="0">
                <a:solidFill>
                  <a:srgbClr val="FFFFFF"/>
                </a:solidFill>
                <a:latin typeface="PT Sans" pitchFamily="34" charset="0"/>
                <a:ea typeface="PT Sans" pitchFamily="34" charset="-122"/>
                <a:cs typeface="PT Sans" pitchFamily="34" charset="-120"/>
              </a:rPr>
              <a:t>of retailers report increased sales with AR-powered experiences</a:t>
            </a:r>
            <a:endParaRPr lang="en-US" sz="1600" dirty="0"/>
          </a:p>
        </p:txBody>
      </p:sp>
      <p:sp>
        <p:nvSpPr>
          <p:cNvPr id="6" name="Text 3"/>
          <p:cNvSpPr/>
          <p:nvPr/>
        </p:nvSpPr>
        <p:spPr>
          <a:xfrm>
            <a:off x="10213062" y="2193369"/>
            <a:ext cx="3695224" cy="680799"/>
          </a:xfrm>
          <a:prstGeom prst="rect">
            <a:avLst/>
          </a:prstGeom>
          <a:noFill/>
          <a:ln/>
        </p:spPr>
        <p:txBody>
          <a:bodyPr wrap="none" lIns="0" tIns="0" rIns="0" bIns="0" rtlCol="0" anchor="t"/>
          <a:lstStyle/>
          <a:p>
            <a:pPr marL="0" indent="0" algn="ctr">
              <a:lnSpc>
                <a:spcPts val="5350"/>
              </a:lnSpc>
              <a:buNone/>
            </a:pPr>
            <a:r>
              <a:rPr lang="en-US" sz="5350" dirty="0">
                <a:solidFill>
                  <a:srgbClr val="D7425E"/>
                </a:solidFill>
                <a:latin typeface="Nunito Semi Bold" pitchFamily="34" charset="0"/>
                <a:ea typeface="Nunito Semi Bold" pitchFamily="34" charset="-122"/>
                <a:cs typeface="Nunito Semi Bold" pitchFamily="34" charset="-120"/>
              </a:rPr>
              <a:t>65%</a:t>
            </a:r>
            <a:endParaRPr lang="en-US" sz="5350" dirty="0"/>
          </a:p>
        </p:txBody>
      </p:sp>
      <p:sp>
        <p:nvSpPr>
          <p:cNvPr id="7" name="Text 4"/>
          <p:cNvSpPr/>
          <p:nvPr/>
        </p:nvSpPr>
        <p:spPr>
          <a:xfrm>
            <a:off x="10213062" y="3131939"/>
            <a:ext cx="3695224" cy="660083"/>
          </a:xfrm>
          <a:prstGeom prst="rect">
            <a:avLst/>
          </a:prstGeom>
          <a:noFill/>
          <a:ln/>
        </p:spPr>
        <p:txBody>
          <a:bodyPr wrap="square" lIns="0" tIns="0" rIns="0" bIns="0" rtlCol="0" anchor="t"/>
          <a:lstStyle/>
          <a:p>
            <a:pPr marL="0" indent="0" algn="ctr">
              <a:lnSpc>
                <a:spcPts val="2550"/>
              </a:lnSpc>
              <a:buNone/>
            </a:pPr>
            <a:r>
              <a:rPr lang="en-US" sz="1600" dirty="0">
                <a:solidFill>
                  <a:srgbClr val="FFFFFF"/>
                </a:solidFill>
                <a:latin typeface="PT Sans" pitchFamily="34" charset="0"/>
                <a:ea typeface="PT Sans" pitchFamily="34" charset="-122"/>
                <a:cs typeface="PT Sans" pitchFamily="34" charset="-120"/>
              </a:rPr>
              <a:t>of consumers say AR makes them more confident in their purchase decisions</a:t>
            </a:r>
            <a:endParaRPr lang="en-US" sz="1600" dirty="0"/>
          </a:p>
        </p:txBody>
      </p:sp>
      <p:sp>
        <p:nvSpPr>
          <p:cNvPr id="8" name="Text 5"/>
          <p:cNvSpPr/>
          <p:nvPr/>
        </p:nvSpPr>
        <p:spPr>
          <a:xfrm>
            <a:off x="6208514" y="4514017"/>
            <a:ext cx="3695105" cy="680799"/>
          </a:xfrm>
          <a:prstGeom prst="rect">
            <a:avLst/>
          </a:prstGeom>
          <a:noFill/>
          <a:ln/>
        </p:spPr>
        <p:txBody>
          <a:bodyPr wrap="none" lIns="0" tIns="0" rIns="0" bIns="0" rtlCol="0" anchor="t"/>
          <a:lstStyle/>
          <a:p>
            <a:pPr marL="0" indent="0" algn="ctr">
              <a:lnSpc>
                <a:spcPts val="5350"/>
              </a:lnSpc>
              <a:buNone/>
            </a:pPr>
            <a:r>
              <a:rPr lang="en-US" sz="5350" dirty="0">
                <a:solidFill>
                  <a:srgbClr val="DD785E"/>
                </a:solidFill>
                <a:latin typeface="Nunito Semi Bold" pitchFamily="34" charset="0"/>
                <a:ea typeface="Nunito Semi Bold" pitchFamily="34" charset="-122"/>
                <a:cs typeface="Nunito Semi Bold" pitchFamily="34" charset="-120"/>
              </a:rPr>
              <a:t>92%</a:t>
            </a:r>
            <a:endParaRPr lang="en-US" sz="5350" dirty="0"/>
          </a:p>
        </p:txBody>
      </p:sp>
      <p:sp>
        <p:nvSpPr>
          <p:cNvPr id="9" name="Text 6"/>
          <p:cNvSpPr/>
          <p:nvPr/>
        </p:nvSpPr>
        <p:spPr>
          <a:xfrm>
            <a:off x="6208514" y="5452586"/>
            <a:ext cx="3695105" cy="660083"/>
          </a:xfrm>
          <a:prstGeom prst="rect">
            <a:avLst/>
          </a:prstGeom>
          <a:noFill/>
          <a:ln/>
        </p:spPr>
        <p:txBody>
          <a:bodyPr wrap="square" lIns="0" tIns="0" rIns="0" bIns="0" rtlCol="0" anchor="t"/>
          <a:lstStyle/>
          <a:p>
            <a:pPr marL="0" indent="0" algn="ctr">
              <a:lnSpc>
                <a:spcPts val="2550"/>
              </a:lnSpc>
              <a:buNone/>
            </a:pPr>
            <a:r>
              <a:rPr lang="en-US" sz="1600" dirty="0">
                <a:solidFill>
                  <a:srgbClr val="FFFFFF"/>
                </a:solidFill>
                <a:latin typeface="PT Sans" pitchFamily="34" charset="0"/>
                <a:ea typeface="PT Sans" pitchFamily="34" charset="-122"/>
                <a:cs typeface="PT Sans" pitchFamily="34" charset="-120"/>
              </a:rPr>
              <a:t>of shoppers want more retailers to offer AR visualization tools</a:t>
            </a:r>
            <a:endParaRPr lang="en-US" sz="1600" dirty="0"/>
          </a:p>
        </p:txBody>
      </p:sp>
      <p:sp>
        <p:nvSpPr>
          <p:cNvPr id="10" name="Text 7"/>
          <p:cNvSpPr/>
          <p:nvPr/>
        </p:nvSpPr>
        <p:spPr>
          <a:xfrm>
            <a:off x="10213062" y="4514017"/>
            <a:ext cx="3695224" cy="680799"/>
          </a:xfrm>
          <a:prstGeom prst="rect">
            <a:avLst/>
          </a:prstGeom>
          <a:noFill/>
          <a:ln/>
        </p:spPr>
        <p:txBody>
          <a:bodyPr wrap="none" lIns="0" tIns="0" rIns="0" bIns="0" rtlCol="0" anchor="t"/>
          <a:lstStyle/>
          <a:p>
            <a:pPr marL="0" indent="0" algn="ctr">
              <a:lnSpc>
                <a:spcPts val="5350"/>
              </a:lnSpc>
              <a:buNone/>
            </a:pPr>
            <a:r>
              <a:rPr lang="en-US" sz="5350" dirty="0">
                <a:solidFill>
                  <a:srgbClr val="48A8E2"/>
                </a:solidFill>
                <a:latin typeface="Nunito Semi Bold" pitchFamily="34" charset="0"/>
                <a:ea typeface="Nunito Semi Bold" pitchFamily="34" charset="-122"/>
                <a:cs typeface="Nunito Semi Bold" pitchFamily="34" charset="-120"/>
              </a:rPr>
              <a:t>85%</a:t>
            </a:r>
            <a:endParaRPr lang="en-US" sz="5350" dirty="0"/>
          </a:p>
        </p:txBody>
      </p:sp>
      <p:sp>
        <p:nvSpPr>
          <p:cNvPr id="11" name="Text 8"/>
          <p:cNvSpPr/>
          <p:nvPr/>
        </p:nvSpPr>
        <p:spPr>
          <a:xfrm>
            <a:off x="10213062" y="5452586"/>
            <a:ext cx="3695224" cy="660083"/>
          </a:xfrm>
          <a:prstGeom prst="rect">
            <a:avLst/>
          </a:prstGeom>
          <a:noFill/>
          <a:ln/>
        </p:spPr>
        <p:txBody>
          <a:bodyPr wrap="square" lIns="0" tIns="0" rIns="0" bIns="0" rtlCol="0" anchor="t"/>
          <a:lstStyle/>
          <a:p>
            <a:pPr marL="0" indent="0" algn="ctr">
              <a:lnSpc>
                <a:spcPts val="2550"/>
              </a:lnSpc>
              <a:buNone/>
            </a:pPr>
            <a:r>
              <a:rPr lang="en-US" sz="1600" dirty="0">
                <a:solidFill>
                  <a:srgbClr val="FFFFFF"/>
                </a:solidFill>
                <a:latin typeface="PT Sans" pitchFamily="34" charset="0"/>
                <a:ea typeface="PT Sans" pitchFamily="34" charset="-122"/>
                <a:cs typeface="PT Sans" pitchFamily="34" charset="-120"/>
              </a:rPr>
              <a:t>of brands plan to increase their AR marketing budgets in the next 2 years</a:t>
            </a:r>
            <a:endParaRPr lang="en-US" sz="1600" dirty="0"/>
          </a:p>
        </p:txBody>
      </p:sp>
      <p:sp>
        <p:nvSpPr>
          <p:cNvPr id="12" name="Text 9"/>
          <p:cNvSpPr/>
          <p:nvPr/>
        </p:nvSpPr>
        <p:spPr>
          <a:xfrm>
            <a:off x="6208514" y="6344722"/>
            <a:ext cx="7699772" cy="1320165"/>
          </a:xfrm>
          <a:prstGeom prst="rect">
            <a:avLst/>
          </a:prstGeom>
          <a:noFill/>
          <a:ln/>
        </p:spPr>
        <p:txBody>
          <a:bodyPr wrap="square" lIns="0" tIns="0" rIns="0" bIns="0" rtlCol="0" anchor="t"/>
          <a:lstStyle/>
          <a:p>
            <a:pPr marL="0" indent="0">
              <a:lnSpc>
                <a:spcPts val="2550"/>
              </a:lnSpc>
              <a:buNone/>
            </a:pPr>
            <a:r>
              <a:rPr lang="en-US" sz="1600" dirty="0">
                <a:solidFill>
                  <a:srgbClr val="FFFFFF"/>
                </a:solidFill>
                <a:latin typeface="PT Sans" pitchFamily="34" charset="0"/>
                <a:ea typeface="PT Sans" pitchFamily="34" charset="-122"/>
                <a:cs typeface="PT Sans" pitchFamily="34" charset="-120"/>
              </a:rPr>
              <a:t>Data-driven insights demonstrate the powerful impact of augmented reality on retail and e-commerce. From boosting sales and conversion rates to driving customer engagement and loyalty, AR provides retailers with a clear competitive advantage backed by measurable results.</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623542"/>
            <a:ext cx="10195084" cy="971550"/>
          </a:xfrm>
          <a:prstGeom prst="rect">
            <a:avLst/>
          </a:prstGeom>
          <a:noFill/>
          <a:ln/>
        </p:spPr>
        <p:txBody>
          <a:bodyPr wrap="none" lIns="0" tIns="0" rIns="0" bIns="0" rtlCol="0" anchor="t"/>
          <a:lstStyle/>
          <a:p>
            <a:pPr marL="0" indent="0">
              <a:lnSpc>
                <a:spcPts val="7650"/>
              </a:lnSpc>
              <a:buNone/>
            </a:pPr>
            <a:r>
              <a:rPr lang="en-US" sz="6100" dirty="0">
                <a:solidFill>
                  <a:srgbClr val="FFFFFF"/>
                </a:solidFill>
                <a:latin typeface="Nunito Semi Bold" pitchFamily="34" charset="0"/>
                <a:ea typeface="Nunito Semi Bold" pitchFamily="34" charset="-122"/>
                <a:cs typeface="Nunito Semi Bold" pitchFamily="34" charset="-120"/>
              </a:rPr>
              <a:t>What is Augmented Reality?</a:t>
            </a:r>
            <a:endParaRPr lang="en-US" sz="6100" dirty="0"/>
          </a:p>
        </p:txBody>
      </p:sp>
      <p:sp>
        <p:nvSpPr>
          <p:cNvPr id="3" name="Text 1"/>
          <p:cNvSpPr/>
          <p:nvPr/>
        </p:nvSpPr>
        <p:spPr>
          <a:xfrm>
            <a:off x="837724" y="4073843"/>
            <a:ext cx="12954952" cy="1532096"/>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Augmented reality (AR) is a technology that overlays digital information onto the real world, creating an interactive and immersive experience for users. AR blends the physical and digital worlds by adding computer-generated images, sounds, and other sensory information to a user's perception of reality. This can be achieved through devices such as smartphones, tablets, and smart glasses, which use cameras and sensors to interpret the user's environment and overlay relevant digital content.</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2102763"/>
            <a:ext cx="9598700"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How Does Augmented Reality Work?</a:t>
            </a:r>
            <a:endParaRPr lang="en-US" sz="4400" dirty="0"/>
          </a:p>
        </p:txBody>
      </p:sp>
      <p:sp>
        <p:nvSpPr>
          <p:cNvPr id="3" name="Text 1"/>
          <p:cNvSpPr/>
          <p:nvPr/>
        </p:nvSpPr>
        <p:spPr>
          <a:xfrm>
            <a:off x="837724" y="3405068"/>
            <a:ext cx="3488769"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Blending Digital &amp; Physical</a:t>
            </a:r>
            <a:endParaRPr lang="en-US" sz="2200" dirty="0"/>
          </a:p>
        </p:txBody>
      </p:sp>
      <p:sp>
        <p:nvSpPr>
          <p:cNvPr id="4" name="Text 2"/>
          <p:cNvSpPr/>
          <p:nvPr/>
        </p:nvSpPr>
        <p:spPr>
          <a:xfrm>
            <a:off x="837724" y="3996333"/>
            <a:ext cx="3928586" cy="1915120"/>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Augmented reality overlays digital content onto the real world, seamlessly integrating virtual elements with the user's surroundings.</a:t>
            </a:r>
            <a:endParaRPr lang="en-US" sz="1850" dirty="0"/>
          </a:p>
        </p:txBody>
      </p:sp>
      <p:sp>
        <p:nvSpPr>
          <p:cNvPr id="5" name="Text 3"/>
          <p:cNvSpPr/>
          <p:nvPr/>
        </p:nvSpPr>
        <p:spPr>
          <a:xfrm>
            <a:off x="5357813" y="340506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Tracking &amp; Mapping</a:t>
            </a:r>
            <a:endParaRPr lang="en-US" sz="2200" dirty="0"/>
          </a:p>
        </p:txBody>
      </p:sp>
      <p:sp>
        <p:nvSpPr>
          <p:cNvPr id="6" name="Text 4"/>
          <p:cNvSpPr/>
          <p:nvPr/>
        </p:nvSpPr>
        <p:spPr>
          <a:xfrm>
            <a:off x="5357813" y="3996333"/>
            <a:ext cx="3928586" cy="1532096"/>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AR uses cameras, sensors, and location data to track the user's environment and precisely position virtual objects within it.</a:t>
            </a:r>
            <a:endParaRPr lang="en-US" sz="1850" dirty="0"/>
          </a:p>
        </p:txBody>
      </p:sp>
      <p:sp>
        <p:nvSpPr>
          <p:cNvPr id="7" name="Text 5"/>
          <p:cNvSpPr/>
          <p:nvPr/>
        </p:nvSpPr>
        <p:spPr>
          <a:xfrm>
            <a:off x="9877901" y="3405068"/>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Real-Time Rendering</a:t>
            </a:r>
            <a:endParaRPr lang="en-US" sz="2200" dirty="0"/>
          </a:p>
        </p:txBody>
      </p:sp>
      <p:sp>
        <p:nvSpPr>
          <p:cNvPr id="8" name="Text 6"/>
          <p:cNvSpPr/>
          <p:nvPr/>
        </p:nvSpPr>
        <p:spPr>
          <a:xfrm>
            <a:off x="9877901" y="3996333"/>
            <a:ext cx="3928586" cy="1532096"/>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Advanced rendering engines power the instantaneous display of 3D models, animations, and interactive experiences in AR.</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911191"/>
            <a:ext cx="8492014"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The Rise of AR in the Digital Age</a:t>
            </a:r>
            <a:endParaRPr lang="en-US" sz="4400" dirty="0"/>
          </a:p>
        </p:txBody>
      </p:sp>
      <p:sp>
        <p:nvSpPr>
          <p:cNvPr id="3" name="Text 1"/>
          <p:cNvSpPr/>
          <p:nvPr/>
        </p:nvSpPr>
        <p:spPr>
          <a:xfrm>
            <a:off x="837724" y="3213497"/>
            <a:ext cx="2800826" cy="703898"/>
          </a:xfrm>
          <a:prstGeom prst="rect">
            <a:avLst/>
          </a:prstGeom>
          <a:noFill/>
          <a:ln/>
        </p:spPr>
        <p:txBody>
          <a:bodyPr wrap="square" lIns="0" tIns="0" rIns="0" bIns="0" rtlCol="0" anchor="t"/>
          <a:lstStyle/>
          <a:p>
            <a:pPr marL="0" indent="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Digital Transformation</a:t>
            </a:r>
            <a:endParaRPr lang="en-US" sz="2200" dirty="0"/>
          </a:p>
        </p:txBody>
      </p:sp>
      <p:sp>
        <p:nvSpPr>
          <p:cNvPr id="4" name="Text 2"/>
          <p:cNvSpPr/>
          <p:nvPr/>
        </p:nvSpPr>
        <p:spPr>
          <a:xfrm>
            <a:off x="837724" y="4156710"/>
            <a:ext cx="2800826" cy="1915120"/>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Augmented reality is at the forefront of the digital revolution, seamlessly blending the physical and virtual worlds.</a:t>
            </a:r>
            <a:endParaRPr lang="en-US" sz="1850" dirty="0"/>
          </a:p>
        </p:txBody>
      </p:sp>
      <p:sp>
        <p:nvSpPr>
          <p:cNvPr id="5" name="Text 3"/>
          <p:cNvSpPr/>
          <p:nvPr/>
        </p:nvSpPr>
        <p:spPr>
          <a:xfrm>
            <a:off x="4230053" y="3213497"/>
            <a:ext cx="2800826"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Mobile Dominance</a:t>
            </a:r>
            <a:endParaRPr lang="en-US" sz="2200" dirty="0"/>
          </a:p>
        </p:txBody>
      </p:sp>
      <p:sp>
        <p:nvSpPr>
          <p:cNvPr id="6" name="Text 4"/>
          <p:cNvSpPr/>
          <p:nvPr/>
        </p:nvSpPr>
        <p:spPr>
          <a:xfrm>
            <a:off x="4230053" y="3804761"/>
            <a:ext cx="2800826" cy="2298144"/>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Smartphones and tablets equipped with AR capabilities have put immersive experiences in the hands of billions of consumers.</a:t>
            </a:r>
            <a:endParaRPr lang="en-US" sz="1850" dirty="0"/>
          </a:p>
        </p:txBody>
      </p:sp>
      <p:sp>
        <p:nvSpPr>
          <p:cNvPr id="7" name="Text 5"/>
          <p:cNvSpPr/>
          <p:nvPr/>
        </p:nvSpPr>
        <p:spPr>
          <a:xfrm>
            <a:off x="7622381" y="3213497"/>
            <a:ext cx="2800826" cy="703898"/>
          </a:xfrm>
          <a:prstGeom prst="rect">
            <a:avLst/>
          </a:prstGeom>
          <a:noFill/>
          <a:ln/>
        </p:spPr>
        <p:txBody>
          <a:bodyPr wrap="square" lIns="0" tIns="0" rIns="0" bIns="0" rtlCol="0" anchor="t"/>
          <a:lstStyle/>
          <a:p>
            <a:pPr marL="0" indent="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Emerging Technologies</a:t>
            </a:r>
            <a:endParaRPr lang="en-US" sz="2200" dirty="0"/>
          </a:p>
        </p:txBody>
      </p:sp>
      <p:sp>
        <p:nvSpPr>
          <p:cNvPr id="8" name="Text 6"/>
          <p:cNvSpPr/>
          <p:nvPr/>
        </p:nvSpPr>
        <p:spPr>
          <a:xfrm>
            <a:off x="7622381" y="4156710"/>
            <a:ext cx="2800826" cy="1915120"/>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Advancements in computer vision, machine learning, and real-time rendering are driving the rapid evolution of AR.</a:t>
            </a:r>
            <a:endParaRPr lang="en-US" sz="1850" dirty="0"/>
          </a:p>
        </p:txBody>
      </p:sp>
      <p:sp>
        <p:nvSpPr>
          <p:cNvPr id="9" name="Text 7"/>
          <p:cNvSpPr/>
          <p:nvPr/>
        </p:nvSpPr>
        <p:spPr>
          <a:xfrm>
            <a:off x="11014710" y="3213497"/>
            <a:ext cx="2800826"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Consumer Adoption</a:t>
            </a:r>
            <a:endParaRPr lang="en-US" sz="2200" dirty="0"/>
          </a:p>
        </p:txBody>
      </p:sp>
      <p:sp>
        <p:nvSpPr>
          <p:cNvPr id="10" name="Text 8"/>
          <p:cNvSpPr/>
          <p:nvPr/>
        </p:nvSpPr>
        <p:spPr>
          <a:xfrm>
            <a:off x="11014710" y="3804761"/>
            <a:ext cx="2800826" cy="1915120"/>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Increasing user familiarity and demand for AR-enhanced applications are fueling widespread adoption across industries.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2294215"/>
            <a:ext cx="9204960"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Enhancing the Shopping Experience</a:t>
            </a:r>
            <a:endParaRPr lang="en-US" sz="4400" dirty="0"/>
          </a:p>
        </p:txBody>
      </p:sp>
      <p:sp>
        <p:nvSpPr>
          <p:cNvPr id="3" name="Text 1"/>
          <p:cNvSpPr/>
          <p:nvPr/>
        </p:nvSpPr>
        <p:spPr>
          <a:xfrm>
            <a:off x="837724" y="3596521"/>
            <a:ext cx="3203377"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Virtual Product Previews</a:t>
            </a:r>
            <a:endParaRPr lang="en-US" sz="2200" dirty="0"/>
          </a:p>
        </p:txBody>
      </p:sp>
      <p:sp>
        <p:nvSpPr>
          <p:cNvPr id="4" name="Text 2"/>
          <p:cNvSpPr/>
          <p:nvPr/>
        </p:nvSpPr>
        <p:spPr>
          <a:xfrm>
            <a:off x="837724" y="4187785"/>
            <a:ext cx="3928586" cy="1532096"/>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Shoppers can visualize products in their own space before making a purchase, reducing returns and increasing customer satisfaction.</a:t>
            </a:r>
            <a:endParaRPr lang="en-US" sz="1850" dirty="0"/>
          </a:p>
        </p:txBody>
      </p:sp>
      <p:sp>
        <p:nvSpPr>
          <p:cNvPr id="5" name="Text 3"/>
          <p:cNvSpPr/>
          <p:nvPr/>
        </p:nvSpPr>
        <p:spPr>
          <a:xfrm>
            <a:off x="5357813" y="3596521"/>
            <a:ext cx="2952274"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Interactive Showrooms</a:t>
            </a:r>
            <a:endParaRPr lang="en-US" sz="2200" dirty="0"/>
          </a:p>
        </p:txBody>
      </p:sp>
      <p:sp>
        <p:nvSpPr>
          <p:cNvPr id="6" name="Text 4"/>
          <p:cNvSpPr/>
          <p:nvPr/>
        </p:nvSpPr>
        <p:spPr>
          <a:xfrm>
            <a:off x="5357813" y="4187785"/>
            <a:ext cx="3928586" cy="1532096"/>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AR-powered showrooms allow customers to interact with 3D product models, explore features, and customize items in real-time.</a:t>
            </a:r>
            <a:endParaRPr lang="en-US" sz="1850" dirty="0"/>
          </a:p>
        </p:txBody>
      </p:sp>
      <p:sp>
        <p:nvSpPr>
          <p:cNvPr id="7" name="Text 5"/>
          <p:cNvSpPr/>
          <p:nvPr/>
        </p:nvSpPr>
        <p:spPr>
          <a:xfrm>
            <a:off x="9877901" y="3596521"/>
            <a:ext cx="2911793"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Immersive Storytelling</a:t>
            </a:r>
            <a:endParaRPr lang="en-US" sz="2200" dirty="0"/>
          </a:p>
        </p:txBody>
      </p:sp>
      <p:sp>
        <p:nvSpPr>
          <p:cNvPr id="8" name="Text 6"/>
          <p:cNvSpPr/>
          <p:nvPr/>
        </p:nvSpPr>
        <p:spPr>
          <a:xfrm>
            <a:off x="9877901" y="4187785"/>
            <a:ext cx="3928586" cy="1532096"/>
          </a:xfrm>
          <a:prstGeom prst="rect">
            <a:avLst/>
          </a:prstGeom>
          <a:noFill/>
          <a:ln/>
        </p:spPr>
        <p:txBody>
          <a:bodyPr wrap="square" lIns="0" tIns="0" rIns="0" bIns="0" rtlCol="0" anchor="t"/>
          <a:lstStyle/>
          <a:p>
            <a:pPr marL="0" indent="0">
              <a:lnSpc>
                <a:spcPts val="3000"/>
              </a:lnSpc>
              <a:buNone/>
            </a:pPr>
            <a:r>
              <a:rPr lang="en-US" sz="1850" dirty="0">
                <a:solidFill>
                  <a:srgbClr val="FFFFFF"/>
                </a:solidFill>
                <a:latin typeface="PT Sans" pitchFamily="34" charset="0"/>
                <a:ea typeface="PT Sans" pitchFamily="34" charset="-122"/>
                <a:cs typeface="PT Sans" pitchFamily="34" charset="-120"/>
              </a:rPr>
              <a:t>Brands can use AR to create captivating, interactive experiences that deepen emotional connections with consumers.</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724" y="1115020"/>
            <a:ext cx="7386518"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Virtual Product Visualization</a:t>
            </a:r>
            <a:endParaRPr lang="en-US" sz="4400" dirty="0"/>
          </a:p>
        </p:txBody>
      </p:sp>
      <p:pic>
        <p:nvPicPr>
          <p:cNvPr id="3" name="Image 0" descr="preencoded.png"/>
          <p:cNvPicPr>
            <a:picLocks noChangeAspect="1"/>
          </p:cNvPicPr>
          <p:nvPr/>
        </p:nvPicPr>
        <p:blipFill>
          <a:blip r:embed="rId3"/>
          <a:stretch>
            <a:fillRect/>
          </a:stretch>
        </p:blipFill>
        <p:spPr>
          <a:xfrm>
            <a:off x="837724" y="2297787"/>
            <a:ext cx="4078962" cy="2520910"/>
          </a:xfrm>
          <a:prstGeom prst="rect">
            <a:avLst/>
          </a:prstGeom>
        </p:spPr>
      </p:pic>
      <p:sp>
        <p:nvSpPr>
          <p:cNvPr id="4" name="Text 1"/>
          <p:cNvSpPr/>
          <p:nvPr/>
        </p:nvSpPr>
        <p:spPr>
          <a:xfrm>
            <a:off x="837724" y="5117902"/>
            <a:ext cx="3754160"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Visualize Products in Context</a:t>
            </a:r>
            <a:endParaRPr lang="en-US" sz="2200" dirty="0"/>
          </a:p>
        </p:txBody>
      </p:sp>
      <p:sp>
        <p:nvSpPr>
          <p:cNvPr id="5" name="Text 2"/>
          <p:cNvSpPr/>
          <p:nvPr/>
        </p:nvSpPr>
        <p:spPr>
          <a:xfrm>
            <a:off x="837724" y="5613440"/>
            <a:ext cx="4078962" cy="1149072"/>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AR allows shoppers to see how products will look and fit in their own living spaces before purchasing.</a:t>
            </a:r>
            <a:endParaRPr lang="en-US" sz="1850" dirty="0"/>
          </a:p>
        </p:txBody>
      </p:sp>
      <p:pic>
        <p:nvPicPr>
          <p:cNvPr id="6" name="Image 1" descr="preencoded.png"/>
          <p:cNvPicPr>
            <a:picLocks noChangeAspect="1"/>
          </p:cNvPicPr>
          <p:nvPr/>
        </p:nvPicPr>
        <p:blipFill>
          <a:blip r:embed="rId4"/>
          <a:stretch>
            <a:fillRect/>
          </a:stretch>
        </p:blipFill>
        <p:spPr>
          <a:xfrm>
            <a:off x="5275659" y="2297787"/>
            <a:ext cx="4078962" cy="2520910"/>
          </a:xfrm>
          <a:prstGeom prst="rect">
            <a:avLst/>
          </a:prstGeom>
        </p:spPr>
      </p:pic>
      <p:sp>
        <p:nvSpPr>
          <p:cNvPr id="7" name="Text 3"/>
          <p:cNvSpPr/>
          <p:nvPr/>
        </p:nvSpPr>
        <p:spPr>
          <a:xfrm>
            <a:off x="5275659" y="5117902"/>
            <a:ext cx="3208734"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Try on Products Virtually</a:t>
            </a:r>
            <a:endParaRPr lang="en-US" sz="2200" dirty="0"/>
          </a:p>
        </p:txBody>
      </p:sp>
      <p:sp>
        <p:nvSpPr>
          <p:cNvPr id="8" name="Text 4"/>
          <p:cNvSpPr/>
          <p:nvPr/>
        </p:nvSpPr>
        <p:spPr>
          <a:xfrm>
            <a:off x="5275659" y="5613440"/>
            <a:ext cx="4078962" cy="1149072"/>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Consumers can use AR to virtually "try on" items like clothing, accessories, and cosmetics.</a:t>
            </a:r>
            <a:endParaRPr lang="en-US" sz="1850" dirty="0"/>
          </a:p>
        </p:txBody>
      </p:sp>
      <p:pic>
        <p:nvPicPr>
          <p:cNvPr id="9" name="Image 2" descr="preencoded.png"/>
          <p:cNvPicPr>
            <a:picLocks noChangeAspect="1"/>
          </p:cNvPicPr>
          <p:nvPr/>
        </p:nvPicPr>
        <p:blipFill>
          <a:blip r:embed="rId5"/>
          <a:stretch>
            <a:fillRect/>
          </a:stretch>
        </p:blipFill>
        <p:spPr>
          <a:xfrm>
            <a:off x="9713595" y="2297787"/>
            <a:ext cx="4079081" cy="2521029"/>
          </a:xfrm>
          <a:prstGeom prst="rect">
            <a:avLst/>
          </a:prstGeom>
        </p:spPr>
      </p:pic>
      <p:sp>
        <p:nvSpPr>
          <p:cNvPr id="10" name="Text 5"/>
          <p:cNvSpPr/>
          <p:nvPr/>
        </p:nvSpPr>
        <p:spPr>
          <a:xfrm>
            <a:off x="9713595" y="5118021"/>
            <a:ext cx="4079081" cy="703898"/>
          </a:xfrm>
          <a:prstGeom prst="rect">
            <a:avLst/>
          </a:prstGeom>
          <a:noFill/>
          <a:ln/>
        </p:spPr>
        <p:txBody>
          <a:bodyPr wrap="squar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Customize Products in Real-Time</a:t>
            </a:r>
            <a:endParaRPr lang="en-US" sz="2200" dirty="0"/>
          </a:p>
        </p:txBody>
      </p:sp>
      <p:sp>
        <p:nvSpPr>
          <p:cNvPr id="11" name="Text 6"/>
          <p:cNvSpPr/>
          <p:nvPr/>
        </p:nvSpPr>
        <p:spPr>
          <a:xfrm>
            <a:off x="9713595" y="5965508"/>
            <a:ext cx="4079081" cy="1149072"/>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AR empowers shoppers to customize products and see the changes instantly, enhancing the shopping experience.</a:t>
            </a: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03437" y="2458164"/>
            <a:ext cx="4967407" cy="3313271"/>
          </a:xfrm>
          <a:prstGeom prst="rect">
            <a:avLst/>
          </a:prstGeom>
        </p:spPr>
      </p:pic>
      <p:sp>
        <p:nvSpPr>
          <p:cNvPr id="4" name="Text 0"/>
          <p:cNvSpPr/>
          <p:nvPr/>
        </p:nvSpPr>
        <p:spPr>
          <a:xfrm>
            <a:off x="726400" y="1166098"/>
            <a:ext cx="6524863" cy="610433"/>
          </a:xfrm>
          <a:prstGeom prst="rect">
            <a:avLst/>
          </a:prstGeom>
          <a:noFill/>
          <a:ln/>
        </p:spPr>
        <p:txBody>
          <a:bodyPr wrap="none" lIns="0" tIns="0" rIns="0" bIns="0" rtlCol="0" anchor="t"/>
          <a:lstStyle/>
          <a:p>
            <a:pPr marL="0" indent="0">
              <a:lnSpc>
                <a:spcPts val="4800"/>
              </a:lnSpc>
              <a:buNone/>
            </a:pPr>
            <a:r>
              <a:rPr lang="en-US" sz="3800" dirty="0">
                <a:solidFill>
                  <a:srgbClr val="FFFFFF"/>
                </a:solidFill>
                <a:latin typeface="Nunito Semi Bold" pitchFamily="34" charset="0"/>
                <a:ea typeface="Nunito Semi Bold" pitchFamily="34" charset="-122"/>
                <a:cs typeface="Nunito Semi Bold" pitchFamily="34" charset="-120"/>
              </a:rPr>
              <a:t>Immersive Brand Storytelling</a:t>
            </a:r>
            <a:endParaRPr lang="en-US" sz="3800" dirty="0"/>
          </a:p>
        </p:txBody>
      </p:sp>
      <p:sp>
        <p:nvSpPr>
          <p:cNvPr id="5" name="Shape 1"/>
          <p:cNvSpPr/>
          <p:nvPr/>
        </p:nvSpPr>
        <p:spPr>
          <a:xfrm>
            <a:off x="726400" y="2087761"/>
            <a:ext cx="3741896" cy="2218134"/>
          </a:xfrm>
          <a:prstGeom prst="roundRect">
            <a:avLst>
              <a:gd name="adj" fmla="val 14036"/>
            </a:avLst>
          </a:prstGeom>
          <a:solidFill>
            <a:srgbClr val="00002E"/>
          </a:solidFill>
          <a:ln w="22860">
            <a:solidFill>
              <a:srgbClr val="F2B42D"/>
            </a:solidFill>
            <a:prstDash val="solid"/>
          </a:ln>
        </p:spPr>
      </p:sp>
      <p:sp>
        <p:nvSpPr>
          <p:cNvPr id="6" name="Text 2"/>
          <p:cNvSpPr/>
          <p:nvPr/>
        </p:nvSpPr>
        <p:spPr>
          <a:xfrm>
            <a:off x="956786" y="2318147"/>
            <a:ext cx="2945130" cy="305157"/>
          </a:xfrm>
          <a:prstGeom prst="rect">
            <a:avLst/>
          </a:prstGeom>
          <a:noFill/>
          <a:ln/>
        </p:spPr>
        <p:txBody>
          <a:bodyPr wrap="none" lIns="0" tIns="0" rIns="0" bIns="0" rtlCol="0" anchor="t"/>
          <a:lstStyle/>
          <a:p>
            <a:pPr marL="0" indent="0">
              <a:lnSpc>
                <a:spcPts val="2400"/>
              </a:lnSpc>
              <a:buNone/>
            </a:pPr>
            <a:r>
              <a:rPr lang="en-US" sz="1900" dirty="0">
                <a:solidFill>
                  <a:srgbClr val="FFFFFF"/>
                </a:solidFill>
                <a:latin typeface="Nunito Semi Bold" pitchFamily="34" charset="0"/>
                <a:ea typeface="Nunito Semi Bold" pitchFamily="34" charset="-122"/>
                <a:cs typeface="Nunito Semi Bold" pitchFamily="34" charset="-120"/>
              </a:rPr>
              <a:t>Interactive Product Demos</a:t>
            </a:r>
            <a:endParaRPr lang="en-US" sz="1900" dirty="0"/>
          </a:p>
        </p:txBody>
      </p:sp>
      <p:sp>
        <p:nvSpPr>
          <p:cNvPr id="7" name="Text 3"/>
          <p:cNvSpPr/>
          <p:nvPr/>
        </p:nvSpPr>
        <p:spPr>
          <a:xfrm>
            <a:off x="956786" y="2747724"/>
            <a:ext cx="3281124" cy="1327785"/>
          </a:xfrm>
          <a:prstGeom prst="rect">
            <a:avLst/>
          </a:prstGeom>
          <a:noFill/>
          <a:ln/>
        </p:spPr>
        <p:txBody>
          <a:bodyPr wrap="square" lIns="0" tIns="0" rIns="0" bIns="0" rtlCol="0" anchor="t"/>
          <a:lstStyle/>
          <a:p>
            <a:pPr marL="0" indent="0">
              <a:lnSpc>
                <a:spcPts val="2600"/>
              </a:lnSpc>
              <a:buNone/>
            </a:pPr>
            <a:r>
              <a:rPr lang="en-US" sz="1600" dirty="0">
                <a:solidFill>
                  <a:srgbClr val="FFFFFF"/>
                </a:solidFill>
                <a:latin typeface="PT Sans" pitchFamily="34" charset="0"/>
                <a:ea typeface="PT Sans" pitchFamily="34" charset="-122"/>
                <a:cs typeface="PT Sans" pitchFamily="34" charset="-120"/>
              </a:rPr>
              <a:t>AR allows brands to bring their products to life, giving consumers an immersive, hands-on experience that drives deeper engagement.</a:t>
            </a:r>
            <a:endParaRPr lang="en-US" sz="1600" dirty="0"/>
          </a:p>
        </p:txBody>
      </p:sp>
      <p:sp>
        <p:nvSpPr>
          <p:cNvPr id="8" name="Shape 4"/>
          <p:cNvSpPr/>
          <p:nvPr/>
        </p:nvSpPr>
        <p:spPr>
          <a:xfrm>
            <a:off x="4675823" y="2087761"/>
            <a:ext cx="3741896" cy="2218134"/>
          </a:xfrm>
          <a:prstGeom prst="roundRect">
            <a:avLst>
              <a:gd name="adj" fmla="val 14036"/>
            </a:avLst>
          </a:prstGeom>
          <a:solidFill>
            <a:srgbClr val="00002E"/>
          </a:solidFill>
          <a:ln w="22860">
            <a:solidFill>
              <a:srgbClr val="D7425E"/>
            </a:solidFill>
            <a:prstDash val="solid"/>
          </a:ln>
        </p:spPr>
      </p:sp>
      <p:sp>
        <p:nvSpPr>
          <p:cNvPr id="9" name="Text 5"/>
          <p:cNvSpPr/>
          <p:nvPr/>
        </p:nvSpPr>
        <p:spPr>
          <a:xfrm>
            <a:off x="4906208" y="2318147"/>
            <a:ext cx="2712482" cy="305157"/>
          </a:xfrm>
          <a:prstGeom prst="rect">
            <a:avLst/>
          </a:prstGeom>
          <a:noFill/>
          <a:ln/>
        </p:spPr>
        <p:txBody>
          <a:bodyPr wrap="none" lIns="0" tIns="0" rIns="0" bIns="0" rtlCol="0" anchor="t"/>
          <a:lstStyle/>
          <a:p>
            <a:pPr marL="0" indent="0">
              <a:lnSpc>
                <a:spcPts val="2400"/>
              </a:lnSpc>
              <a:buNone/>
            </a:pPr>
            <a:r>
              <a:rPr lang="en-US" sz="1900" dirty="0">
                <a:solidFill>
                  <a:srgbClr val="FFFFFF"/>
                </a:solidFill>
                <a:latin typeface="Nunito Semi Bold" pitchFamily="34" charset="0"/>
                <a:ea typeface="Nunito Semi Bold" pitchFamily="34" charset="-122"/>
                <a:cs typeface="Nunito Semi Bold" pitchFamily="34" charset="-120"/>
              </a:rPr>
              <a:t>Captivating Installations</a:t>
            </a:r>
            <a:endParaRPr lang="en-US" sz="1900" dirty="0"/>
          </a:p>
        </p:txBody>
      </p:sp>
      <p:sp>
        <p:nvSpPr>
          <p:cNvPr id="10" name="Text 6"/>
          <p:cNvSpPr/>
          <p:nvPr/>
        </p:nvSpPr>
        <p:spPr>
          <a:xfrm>
            <a:off x="4906208" y="2747724"/>
            <a:ext cx="3281124" cy="1327785"/>
          </a:xfrm>
          <a:prstGeom prst="rect">
            <a:avLst/>
          </a:prstGeom>
          <a:noFill/>
          <a:ln/>
        </p:spPr>
        <p:txBody>
          <a:bodyPr wrap="square" lIns="0" tIns="0" rIns="0" bIns="0" rtlCol="0" anchor="t"/>
          <a:lstStyle/>
          <a:p>
            <a:pPr marL="0" indent="0">
              <a:lnSpc>
                <a:spcPts val="2600"/>
              </a:lnSpc>
              <a:buNone/>
            </a:pPr>
            <a:r>
              <a:rPr lang="en-US" sz="1600" dirty="0">
                <a:solidFill>
                  <a:srgbClr val="FFFFFF"/>
                </a:solidFill>
                <a:latin typeface="PT Sans" pitchFamily="34" charset="0"/>
                <a:ea typeface="PT Sans" pitchFamily="34" charset="-122"/>
                <a:cs typeface="PT Sans" pitchFamily="34" charset="-120"/>
              </a:rPr>
              <a:t>Innovative AR-powered installations create memorable, shareable brand experiences that delight and surprise customers.</a:t>
            </a:r>
            <a:endParaRPr lang="en-US" sz="1600" dirty="0"/>
          </a:p>
        </p:txBody>
      </p:sp>
      <p:sp>
        <p:nvSpPr>
          <p:cNvPr id="11" name="Shape 7"/>
          <p:cNvSpPr/>
          <p:nvPr/>
        </p:nvSpPr>
        <p:spPr>
          <a:xfrm>
            <a:off x="726400" y="4513421"/>
            <a:ext cx="3741896" cy="2550081"/>
          </a:xfrm>
          <a:prstGeom prst="roundRect">
            <a:avLst>
              <a:gd name="adj" fmla="val 12209"/>
            </a:avLst>
          </a:prstGeom>
          <a:solidFill>
            <a:srgbClr val="00002E"/>
          </a:solidFill>
          <a:ln w="22860">
            <a:solidFill>
              <a:srgbClr val="DD785E"/>
            </a:solidFill>
            <a:prstDash val="solid"/>
          </a:ln>
        </p:spPr>
      </p:sp>
      <p:sp>
        <p:nvSpPr>
          <p:cNvPr id="12" name="Text 8"/>
          <p:cNvSpPr/>
          <p:nvPr/>
        </p:nvSpPr>
        <p:spPr>
          <a:xfrm>
            <a:off x="956786" y="4743807"/>
            <a:ext cx="2684145" cy="305157"/>
          </a:xfrm>
          <a:prstGeom prst="rect">
            <a:avLst/>
          </a:prstGeom>
          <a:noFill/>
          <a:ln/>
        </p:spPr>
        <p:txBody>
          <a:bodyPr wrap="none" lIns="0" tIns="0" rIns="0" bIns="0" rtlCol="0" anchor="t"/>
          <a:lstStyle/>
          <a:p>
            <a:pPr marL="0" indent="0">
              <a:lnSpc>
                <a:spcPts val="2400"/>
              </a:lnSpc>
              <a:buNone/>
            </a:pPr>
            <a:r>
              <a:rPr lang="en-US" sz="1900" dirty="0">
                <a:solidFill>
                  <a:srgbClr val="FFFFFF"/>
                </a:solidFill>
                <a:latin typeface="Nunito Semi Bold" pitchFamily="34" charset="0"/>
                <a:ea typeface="Nunito Semi Bold" pitchFamily="34" charset="-122"/>
                <a:cs typeface="Nunito Semi Bold" pitchFamily="34" charset="-120"/>
              </a:rPr>
              <a:t>Customized Storytelling</a:t>
            </a:r>
            <a:endParaRPr lang="en-US" sz="1900" dirty="0"/>
          </a:p>
        </p:txBody>
      </p:sp>
      <p:sp>
        <p:nvSpPr>
          <p:cNvPr id="13" name="Text 9"/>
          <p:cNvSpPr/>
          <p:nvPr/>
        </p:nvSpPr>
        <p:spPr>
          <a:xfrm>
            <a:off x="956786" y="5173385"/>
            <a:ext cx="3281124" cy="1327785"/>
          </a:xfrm>
          <a:prstGeom prst="rect">
            <a:avLst/>
          </a:prstGeom>
          <a:noFill/>
          <a:ln/>
        </p:spPr>
        <p:txBody>
          <a:bodyPr wrap="square" lIns="0" tIns="0" rIns="0" bIns="0" rtlCol="0" anchor="t"/>
          <a:lstStyle/>
          <a:p>
            <a:pPr marL="0" indent="0">
              <a:lnSpc>
                <a:spcPts val="2600"/>
              </a:lnSpc>
              <a:buNone/>
            </a:pPr>
            <a:r>
              <a:rPr lang="en-US" sz="1600" dirty="0">
                <a:solidFill>
                  <a:srgbClr val="FFFFFF"/>
                </a:solidFill>
                <a:latin typeface="PT Sans" pitchFamily="34" charset="0"/>
                <a:ea typeface="PT Sans" pitchFamily="34" charset="-122"/>
                <a:cs typeface="PT Sans" pitchFamily="34" charset="-120"/>
              </a:rPr>
              <a:t>Augmented reality enables brands to deliver personalized, contextual stories that resonate with individual consumers.</a:t>
            </a:r>
            <a:endParaRPr lang="en-US" sz="1600" dirty="0"/>
          </a:p>
        </p:txBody>
      </p:sp>
      <p:sp>
        <p:nvSpPr>
          <p:cNvPr id="14" name="Shape 10"/>
          <p:cNvSpPr/>
          <p:nvPr/>
        </p:nvSpPr>
        <p:spPr>
          <a:xfrm>
            <a:off x="4675823" y="4513421"/>
            <a:ext cx="3741896" cy="2550081"/>
          </a:xfrm>
          <a:prstGeom prst="roundRect">
            <a:avLst>
              <a:gd name="adj" fmla="val 12209"/>
            </a:avLst>
          </a:prstGeom>
          <a:solidFill>
            <a:srgbClr val="00002E"/>
          </a:solidFill>
          <a:ln w="22860">
            <a:solidFill>
              <a:srgbClr val="48A8E2"/>
            </a:solidFill>
            <a:prstDash val="solid"/>
          </a:ln>
        </p:spPr>
      </p:sp>
      <p:sp>
        <p:nvSpPr>
          <p:cNvPr id="15" name="Text 11"/>
          <p:cNvSpPr/>
          <p:nvPr/>
        </p:nvSpPr>
        <p:spPr>
          <a:xfrm>
            <a:off x="4906208" y="4743807"/>
            <a:ext cx="2777133" cy="305157"/>
          </a:xfrm>
          <a:prstGeom prst="rect">
            <a:avLst/>
          </a:prstGeom>
          <a:noFill/>
          <a:ln/>
        </p:spPr>
        <p:txBody>
          <a:bodyPr wrap="none" lIns="0" tIns="0" rIns="0" bIns="0" rtlCol="0" anchor="t"/>
          <a:lstStyle/>
          <a:p>
            <a:pPr marL="0" indent="0">
              <a:lnSpc>
                <a:spcPts val="2400"/>
              </a:lnSpc>
              <a:buNone/>
            </a:pPr>
            <a:r>
              <a:rPr lang="en-US" sz="1900" dirty="0">
                <a:solidFill>
                  <a:srgbClr val="FFFFFF"/>
                </a:solidFill>
                <a:latin typeface="Nunito Semi Bold" pitchFamily="34" charset="0"/>
                <a:ea typeface="Nunito Semi Bold" pitchFamily="34" charset="-122"/>
                <a:cs typeface="Nunito Semi Bold" pitchFamily="34" charset="-120"/>
              </a:rPr>
              <a:t>Bridging Physical-Digital</a:t>
            </a:r>
            <a:endParaRPr lang="en-US" sz="1900" dirty="0"/>
          </a:p>
        </p:txBody>
      </p:sp>
      <p:sp>
        <p:nvSpPr>
          <p:cNvPr id="16" name="Text 12"/>
          <p:cNvSpPr/>
          <p:nvPr/>
        </p:nvSpPr>
        <p:spPr>
          <a:xfrm>
            <a:off x="4906208" y="5173385"/>
            <a:ext cx="3281124" cy="1659731"/>
          </a:xfrm>
          <a:prstGeom prst="rect">
            <a:avLst/>
          </a:prstGeom>
          <a:noFill/>
          <a:ln/>
        </p:spPr>
        <p:txBody>
          <a:bodyPr wrap="square" lIns="0" tIns="0" rIns="0" bIns="0" rtlCol="0" anchor="t"/>
          <a:lstStyle/>
          <a:p>
            <a:pPr marL="0" indent="0">
              <a:lnSpc>
                <a:spcPts val="2600"/>
              </a:lnSpc>
              <a:buNone/>
            </a:pPr>
            <a:r>
              <a:rPr lang="en-US" sz="1600" dirty="0">
                <a:solidFill>
                  <a:srgbClr val="FFFFFF"/>
                </a:solidFill>
                <a:latin typeface="PT Sans" pitchFamily="34" charset="0"/>
                <a:ea typeface="PT Sans" pitchFamily="34" charset="-122"/>
                <a:cs typeface="PT Sans" pitchFamily="34" charset="-120"/>
              </a:rPr>
              <a:t>By blending the real and virtual, AR helps brands create cohesive journeys that seamlessly connect their physical and digital touchpoints.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37530" y="1609130"/>
            <a:ext cx="5011341" cy="5011341"/>
          </a:xfrm>
          <a:prstGeom prst="rect">
            <a:avLst/>
          </a:prstGeom>
        </p:spPr>
      </p:pic>
      <p:sp>
        <p:nvSpPr>
          <p:cNvPr id="3" name="Text 0"/>
          <p:cNvSpPr/>
          <p:nvPr/>
        </p:nvSpPr>
        <p:spPr>
          <a:xfrm>
            <a:off x="6151602" y="644962"/>
            <a:ext cx="7685842" cy="558998"/>
          </a:xfrm>
          <a:prstGeom prst="rect">
            <a:avLst/>
          </a:prstGeom>
          <a:noFill/>
          <a:ln/>
        </p:spPr>
        <p:txBody>
          <a:bodyPr wrap="none" lIns="0" tIns="0" rIns="0" bIns="0" rtlCol="0" anchor="t"/>
          <a:lstStyle/>
          <a:p>
            <a:pPr marL="0" indent="0">
              <a:lnSpc>
                <a:spcPts val="4400"/>
              </a:lnSpc>
              <a:buNone/>
            </a:pPr>
            <a:r>
              <a:rPr lang="en-US" sz="3500" dirty="0">
                <a:solidFill>
                  <a:srgbClr val="FFFFFF"/>
                </a:solidFill>
                <a:latin typeface="Nunito Semi Bold" pitchFamily="34" charset="0"/>
                <a:ea typeface="Nunito Semi Bold" pitchFamily="34" charset="-122"/>
                <a:cs typeface="Nunito Semi Bold" pitchFamily="34" charset="-120"/>
              </a:rPr>
              <a:t>Revolutionizing the Customer Journey</a:t>
            </a:r>
            <a:endParaRPr lang="en-US" sz="3500" dirty="0"/>
          </a:p>
        </p:txBody>
      </p:sp>
      <p:sp>
        <p:nvSpPr>
          <p:cNvPr id="4" name="Shape 1"/>
          <p:cNvSpPr/>
          <p:nvPr/>
        </p:nvSpPr>
        <p:spPr>
          <a:xfrm>
            <a:off x="6425208" y="1488996"/>
            <a:ext cx="22860" cy="6095524"/>
          </a:xfrm>
          <a:prstGeom prst="roundRect">
            <a:avLst>
              <a:gd name="adj" fmla="val 1247148"/>
            </a:avLst>
          </a:prstGeom>
          <a:solidFill>
            <a:srgbClr val="FFFFFF">
              <a:alpha val="24000"/>
            </a:srgbClr>
          </a:solidFill>
          <a:ln/>
        </p:spPr>
      </p:sp>
      <p:sp>
        <p:nvSpPr>
          <p:cNvPr id="5" name="Shape 2"/>
          <p:cNvSpPr/>
          <p:nvPr/>
        </p:nvSpPr>
        <p:spPr>
          <a:xfrm>
            <a:off x="6627555" y="1905000"/>
            <a:ext cx="665202" cy="22860"/>
          </a:xfrm>
          <a:prstGeom prst="roundRect">
            <a:avLst>
              <a:gd name="adj" fmla="val 1247148"/>
            </a:avLst>
          </a:prstGeom>
          <a:solidFill>
            <a:srgbClr val="F2B42D"/>
          </a:solidFill>
          <a:ln/>
        </p:spPr>
      </p:sp>
      <p:sp>
        <p:nvSpPr>
          <p:cNvPr id="6" name="Shape 3"/>
          <p:cNvSpPr/>
          <p:nvPr/>
        </p:nvSpPr>
        <p:spPr>
          <a:xfrm>
            <a:off x="6222861" y="1702713"/>
            <a:ext cx="427553" cy="427553"/>
          </a:xfrm>
          <a:prstGeom prst="roundRect">
            <a:avLst>
              <a:gd name="adj" fmla="val 66681"/>
            </a:avLst>
          </a:prstGeom>
          <a:solidFill>
            <a:srgbClr val="00002E"/>
          </a:solidFill>
          <a:ln w="22860">
            <a:solidFill>
              <a:srgbClr val="F2B42D"/>
            </a:solidFill>
            <a:prstDash val="solid"/>
          </a:ln>
        </p:spPr>
      </p:sp>
      <p:sp>
        <p:nvSpPr>
          <p:cNvPr id="7" name="Text 4"/>
          <p:cNvSpPr/>
          <p:nvPr/>
        </p:nvSpPr>
        <p:spPr>
          <a:xfrm>
            <a:off x="6356092" y="1782247"/>
            <a:ext cx="160973" cy="268367"/>
          </a:xfrm>
          <a:prstGeom prst="rect">
            <a:avLst/>
          </a:prstGeom>
          <a:noFill/>
          <a:ln/>
        </p:spPr>
        <p:txBody>
          <a:bodyPr wrap="none" lIns="0" tIns="0" rIns="0" bIns="0" rtlCol="0" anchor="t"/>
          <a:lstStyle/>
          <a:p>
            <a:pPr marL="0" indent="0" algn="ctr">
              <a:lnSpc>
                <a:spcPts val="2100"/>
              </a:lnSpc>
              <a:buNone/>
            </a:pPr>
            <a:r>
              <a:rPr lang="en-US" sz="2100" dirty="0">
                <a:solidFill>
                  <a:srgbClr val="FFFFFF"/>
                </a:solidFill>
                <a:latin typeface="Nunito Semi Bold" pitchFamily="34" charset="0"/>
                <a:ea typeface="Nunito Semi Bold" pitchFamily="34" charset="-122"/>
                <a:cs typeface="Nunito Semi Bold" pitchFamily="34" charset="-120"/>
              </a:rPr>
              <a:t>1</a:t>
            </a:r>
            <a:endParaRPr lang="en-US" sz="2100" dirty="0"/>
          </a:p>
        </p:txBody>
      </p:sp>
      <p:sp>
        <p:nvSpPr>
          <p:cNvPr id="8" name="Text 5"/>
          <p:cNvSpPr/>
          <p:nvPr/>
        </p:nvSpPr>
        <p:spPr>
          <a:xfrm>
            <a:off x="7481887" y="1679019"/>
            <a:ext cx="2235994" cy="279440"/>
          </a:xfrm>
          <a:prstGeom prst="rect">
            <a:avLst/>
          </a:prstGeom>
          <a:noFill/>
          <a:ln/>
        </p:spPr>
        <p:txBody>
          <a:bodyPr wrap="none" lIns="0" tIns="0" rIns="0" bIns="0" rtlCol="0" anchor="t"/>
          <a:lstStyle/>
          <a:p>
            <a:pPr marL="0" indent="0" algn="l">
              <a:lnSpc>
                <a:spcPts val="2200"/>
              </a:lnSpc>
              <a:buNone/>
            </a:pPr>
            <a:r>
              <a:rPr lang="en-US" sz="1750" dirty="0">
                <a:solidFill>
                  <a:srgbClr val="FFFFFF"/>
                </a:solidFill>
                <a:latin typeface="Nunito Semi Bold" pitchFamily="34" charset="0"/>
                <a:ea typeface="Nunito Semi Bold" pitchFamily="34" charset="-122"/>
                <a:cs typeface="Nunito Semi Bold" pitchFamily="34" charset="-120"/>
              </a:rPr>
              <a:t>Discovery</a:t>
            </a:r>
            <a:endParaRPr lang="en-US" sz="1750" dirty="0"/>
          </a:p>
        </p:txBody>
      </p:sp>
      <p:sp>
        <p:nvSpPr>
          <p:cNvPr id="9" name="Text 6"/>
          <p:cNvSpPr/>
          <p:nvPr/>
        </p:nvSpPr>
        <p:spPr>
          <a:xfrm>
            <a:off x="7481887" y="2072402"/>
            <a:ext cx="6483310" cy="607933"/>
          </a:xfrm>
          <a:prstGeom prst="rect">
            <a:avLst/>
          </a:prstGeom>
          <a:noFill/>
          <a:ln/>
        </p:spPr>
        <p:txBody>
          <a:bodyPr wrap="square" lIns="0" tIns="0" rIns="0" bIns="0" rtlCol="0" anchor="t"/>
          <a:lstStyle/>
          <a:p>
            <a:pPr marL="0" indent="0" algn="l">
              <a:lnSpc>
                <a:spcPts val="2350"/>
              </a:lnSpc>
              <a:buNone/>
            </a:pPr>
            <a:r>
              <a:rPr lang="en-US" sz="1450" dirty="0">
                <a:solidFill>
                  <a:srgbClr val="FFFFFF"/>
                </a:solidFill>
                <a:latin typeface="PT Sans" pitchFamily="34" charset="0"/>
                <a:ea typeface="PT Sans" pitchFamily="34" charset="-122"/>
                <a:cs typeface="PT Sans" pitchFamily="34" charset="-120"/>
              </a:rPr>
              <a:t>AR-enhanced product visualizations and interactive brand experiences capture customer attention and pique their interest.</a:t>
            </a:r>
            <a:endParaRPr lang="en-US" sz="1450" dirty="0"/>
          </a:p>
        </p:txBody>
      </p:sp>
      <p:sp>
        <p:nvSpPr>
          <p:cNvPr id="10" name="Shape 7"/>
          <p:cNvSpPr/>
          <p:nvPr/>
        </p:nvSpPr>
        <p:spPr>
          <a:xfrm>
            <a:off x="6627555" y="3476387"/>
            <a:ext cx="665202" cy="22860"/>
          </a:xfrm>
          <a:prstGeom prst="roundRect">
            <a:avLst>
              <a:gd name="adj" fmla="val 1247148"/>
            </a:avLst>
          </a:prstGeom>
          <a:solidFill>
            <a:srgbClr val="D7425E"/>
          </a:solidFill>
          <a:ln/>
        </p:spPr>
      </p:sp>
      <p:sp>
        <p:nvSpPr>
          <p:cNvPr id="11" name="Shape 8"/>
          <p:cNvSpPr/>
          <p:nvPr/>
        </p:nvSpPr>
        <p:spPr>
          <a:xfrm>
            <a:off x="6222861" y="3274100"/>
            <a:ext cx="427553" cy="427553"/>
          </a:xfrm>
          <a:prstGeom prst="roundRect">
            <a:avLst>
              <a:gd name="adj" fmla="val 66681"/>
            </a:avLst>
          </a:prstGeom>
          <a:solidFill>
            <a:srgbClr val="00002E"/>
          </a:solidFill>
          <a:ln w="22860">
            <a:solidFill>
              <a:srgbClr val="D7425E"/>
            </a:solidFill>
            <a:prstDash val="solid"/>
          </a:ln>
        </p:spPr>
      </p:sp>
      <p:sp>
        <p:nvSpPr>
          <p:cNvPr id="12" name="Text 9"/>
          <p:cNvSpPr/>
          <p:nvPr/>
        </p:nvSpPr>
        <p:spPr>
          <a:xfrm>
            <a:off x="6356092" y="3353633"/>
            <a:ext cx="160973" cy="268367"/>
          </a:xfrm>
          <a:prstGeom prst="rect">
            <a:avLst/>
          </a:prstGeom>
          <a:noFill/>
          <a:ln/>
        </p:spPr>
        <p:txBody>
          <a:bodyPr wrap="none" lIns="0" tIns="0" rIns="0" bIns="0" rtlCol="0" anchor="t"/>
          <a:lstStyle/>
          <a:p>
            <a:pPr marL="0" indent="0" algn="ctr">
              <a:lnSpc>
                <a:spcPts val="2100"/>
              </a:lnSpc>
              <a:buNone/>
            </a:pPr>
            <a:r>
              <a:rPr lang="en-US" sz="2100" dirty="0">
                <a:solidFill>
                  <a:srgbClr val="FFFFFF"/>
                </a:solidFill>
                <a:latin typeface="Nunito Semi Bold" pitchFamily="34" charset="0"/>
                <a:ea typeface="Nunito Semi Bold" pitchFamily="34" charset="-122"/>
                <a:cs typeface="Nunito Semi Bold" pitchFamily="34" charset="-120"/>
              </a:rPr>
              <a:t>2</a:t>
            </a:r>
            <a:endParaRPr lang="en-US" sz="2100" dirty="0"/>
          </a:p>
        </p:txBody>
      </p:sp>
      <p:sp>
        <p:nvSpPr>
          <p:cNvPr id="13" name="Text 10"/>
          <p:cNvSpPr/>
          <p:nvPr/>
        </p:nvSpPr>
        <p:spPr>
          <a:xfrm>
            <a:off x="7481887" y="3250406"/>
            <a:ext cx="2235994" cy="279440"/>
          </a:xfrm>
          <a:prstGeom prst="rect">
            <a:avLst/>
          </a:prstGeom>
          <a:noFill/>
          <a:ln/>
        </p:spPr>
        <p:txBody>
          <a:bodyPr wrap="none" lIns="0" tIns="0" rIns="0" bIns="0" rtlCol="0" anchor="t"/>
          <a:lstStyle/>
          <a:p>
            <a:pPr marL="0" indent="0" algn="l">
              <a:lnSpc>
                <a:spcPts val="2200"/>
              </a:lnSpc>
              <a:buNone/>
            </a:pPr>
            <a:r>
              <a:rPr lang="en-US" sz="1750" dirty="0">
                <a:solidFill>
                  <a:srgbClr val="FFFFFF"/>
                </a:solidFill>
                <a:latin typeface="Nunito Semi Bold" pitchFamily="34" charset="0"/>
                <a:ea typeface="Nunito Semi Bold" pitchFamily="34" charset="-122"/>
                <a:cs typeface="Nunito Semi Bold" pitchFamily="34" charset="-120"/>
              </a:rPr>
              <a:t>Consideration</a:t>
            </a:r>
            <a:endParaRPr lang="en-US" sz="1750" dirty="0"/>
          </a:p>
        </p:txBody>
      </p:sp>
      <p:sp>
        <p:nvSpPr>
          <p:cNvPr id="14" name="Text 11"/>
          <p:cNvSpPr/>
          <p:nvPr/>
        </p:nvSpPr>
        <p:spPr>
          <a:xfrm>
            <a:off x="7481887" y="3643789"/>
            <a:ext cx="6483310" cy="607933"/>
          </a:xfrm>
          <a:prstGeom prst="rect">
            <a:avLst/>
          </a:prstGeom>
          <a:noFill/>
          <a:ln/>
        </p:spPr>
        <p:txBody>
          <a:bodyPr wrap="square" lIns="0" tIns="0" rIns="0" bIns="0" rtlCol="0" anchor="t"/>
          <a:lstStyle/>
          <a:p>
            <a:pPr marL="0" indent="0" algn="l">
              <a:lnSpc>
                <a:spcPts val="2350"/>
              </a:lnSpc>
              <a:buNone/>
            </a:pPr>
            <a:r>
              <a:rPr lang="en-US" sz="1450" dirty="0">
                <a:solidFill>
                  <a:srgbClr val="FFFFFF"/>
                </a:solidFill>
                <a:latin typeface="PT Sans" pitchFamily="34" charset="0"/>
                <a:ea typeface="PT Sans" pitchFamily="34" charset="-122"/>
                <a:cs typeface="PT Sans" pitchFamily="34" charset="-120"/>
              </a:rPr>
              <a:t>Shoppers can virtually "try on" or preview products in their own environment, reducing uncertainty and boosting confidence in purchase decisions.</a:t>
            </a:r>
            <a:endParaRPr lang="en-US" sz="1450" dirty="0"/>
          </a:p>
        </p:txBody>
      </p:sp>
      <p:sp>
        <p:nvSpPr>
          <p:cNvPr id="15" name="Shape 12"/>
          <p:cNvSpPr/>
          <p:nvPr/>
        </p:nvSpPr>
        <p:spPr>
          <a:xfrm>
            <a:off x="6627555" y="5047774"/>
            <a:ext cx="665202" cy="22860"/>
          </a:xfrm>
          <a:prstGeom prst="roundRect">
            <a:avLst>
              <a:gd name="adj" fmla="val 1247148"/>
            </a:avLst>
          </a:prstGeom>
          <a:solidFill>
            <a:srgbClr val="DD785E"/>
          </a:solidFill>
          <a:ln/>
        </p:spPr>
      </p:sp>
      <p:sp>
        <p:nvSpPr>
          <p:cNvPr id="16" name="Shape 13"/>
          <p:cNvSpPr/>
          <p:nvPr/>
        </p:nvSpPr>
        <p:spPr>
          <a:xfrm>
            <a:off x="6222861" y="4845487"/>
            <a:ext cx="427553" cy="427553"/>
          </a:xfrm>
          <a:prstGeom prst="roundRect">
            <a:avLst>
              <a:gd name="adj" fmla="val 66681"/>
            </a:avLst>
          </a:prstGeom>
          <a:solidFill>
            <a:srgbClr val="00002E"/>
          </a:solidFill>
          <a:ln w="22860">
            <a:solidFill>
              <a:srgbClr val="DD785E"/>
            </a:solidFill>
            <a:prstDash val="solid"/>
          </a:ln>
        </p:spPr>
      </p:sp>
      <p:sp>
        <p:nvSpPr>
          <p:cNvPr id="17" name="Text 14"/>
          <p:cNvSpPr/>
          <p:nvPr/>
        </p:nvSpPr>
        <p:spPr>
          <a:xfrm>
            <a:off x="6356092" y="4925020"/>
            <a:ext cx="160973" cy="268367"/>
          </a:xfrm>
          <a:prstGeom prst="rect">
            <a:avLst/>
          </a:prstGeom>
          <a:noFill/>
          <a:ln/>
        </p:spPr>
        <p:txBody>
          <a:bodyPr wrap="none" lIns="0" tIns="0" rIns="0" bIns="0" rtlCol="0" anchor="t"/>
          <a:lstStyle/>
          <a:p>
            <a:pPr marL="0" indent="0" algn="ctr">
              <a:lnSpc>
                <a:spcPts val="2100"/>
              </a:lnSpc>
              <a:buNone/>
            </a:pPr>
            <a:r>
              <a:rPr lang="en-US" sz="2100" dirty="0">
                <a:solidFill>
                  <a:srgbClr val="FFFFFF"/>
                </a:solidFill>
                <a:latin typeface="Nunito Semi Bold" pitchFamily="34" charset="0"/>
                <a:ea typeface="Nunito Semi Bold" pitchFamily="34" charset="-122"/>
                <a:cs typeface="Nunito Semi Bold" pitchFamily="34" charset="-120"/>
              </a:rPr>
              <a:t>3</a:t>
            </a:r>
            <a:endParaRPr lang="en-US" sz="2100" dirty="0"/>
          </a:p>
        </p:txBody>
      </p:sp>
      <p:sp>
        <p:nvSpPr>
          <p:cNvPr id="18" name="Text 15"/>
          <p:cNvSpPr/>
          <p:nvPr/>
        </p:nvSpPr>
        <p:spPr>
          <a:xfrm>
            <a:off x="7481887" y="4821793"/>
            <a:ext cx="2235994" cy="279440"/>
          </a:xfrm>
          <a:prstGeom prst="rect">
            <a:avLst/>
          </a:prstGeom>
          <a:noFill/>
          <a:ln/>
        </p:spPr>
        <p:txBody>
          <a:bodyPr wrap="none" lIns="0" tIns="0" rIns="0" bIns="0" rtlCol="0" anchor="t"/>
          <a:lstStyle/>
          <a:p>
            <a:pPr marL="0" indent="0" algn="l">
              <a:lnSpc>
                <a:spcPts val="2200"/>
              </a:lnSpc>
              <a:buNone/>
            </a:pPr>
            <a:r>
              <a:rPr lang="en-US" sz="1750" dirty="0">
                <a:solidFill>
                  <a:srgbClr val="FFFFFF"/>
                </a:solidFill>
                <a:latin typeface="Nunito Semi Bold" pitchFamily="34" charset="0"/>
                <a:ea typeface="Nunito Semi Bold" pitchFamily="34" charset="-122"/>
                <a:cs typeface="Nunito Semi Bold" pitchFamily="34" charset="-120"/>
              </a:rPr>
              <a:t>Purchase</a:t>
            </a:r>
            <a:endParaRPr lang="en-US" sz="1750" dirty="0"/>
          </a:p>
        </p:txBody>
      </p:sp>
      <p:sp>
        <p:nvSpPr>
          <p:cNvPr id="19" name="Text 16"/>
          <p:cNvSpPr/>
          <p:nvPr/>
        </p:nvSpPr>
        <p:spPr>
          <a:xfrm>
            <a:off x="7481887" y="5215176"/>
            <a:ext cx="6483310" cy="607933"/>
          </a:xfrm>
          <a:prstGeom prst="rect">
            <a:avLst/>
          </a:prstGeom>
          <a:noFill/>
          <a:ln/>
        </p:spPr>
        <p:txBody>
          <a:bodyPr wrap="square" lIns="0" tIns="0" rIns="0" bIns="0" rtlCol="0" anchor="t"/>
          <a:lstStyle/>
          <a:p>
            <a:pPr marL="0" indent="0" algn="l">
              <a:lnSpc>
                <a:spcPts val="2350"/>
              </a:lnSpc>
              <a:buNone/>
            </a:pPr>
            <a:r>
              <a:rPr lang="en-US" sz="1450" dirty="0">
                <a:solidFill>
                  <a:srgbClr val="FFFFFF"/>
                </a:solidFill>
                <a:latin typeface="PT Sans" pitchFamily="34" charset="0"/>
                <a:ea typeface="PT Sans" pitchFamily="34" charset="-122"/>
                <a:cs typeface="PT Sans" pitchFamily="34" charset="-120"/>
              </a:rPr>
              <a:t>Seamless in-app or in-store AR capabilities streamline the checkout process, creating a frictionless transaction.</a:t>
            </a:r>
            <a:endParaRPr lang="en-US" sz="1450" dirty="0"/>
          </a:p>
        </p:txBody>
      </p:sp>
      <p:sp>
        <p:nvSpPr>
          <p:cNvPr id="20" name="Shape 17"/>
          <p:cNvSpPr/>
          <p:nvPr/>
        </p:nvSpPr>
        <p:spPr>
          <a:xfrm>
            <a:off x="6627555" y="6619161"/>
            <a:ext cx="665202" cy="22860"/>
          </a:xfrm>
          <a:prstGeom prst="roundRect">
            <a:avLst>
              <a:gd name="adj" fmla="val 1247148"/>
            </a:avLst>
          </a:prstGeom>
          <a:solidFill>
            <a:srgbClr val="48A8E2"/>
          </a:solidFill>
          <a:ln/>
        </p:spPr>
      </p:sp>
      <p:sp>
        <p:nvSpPr>
          <p:cNvPr id="21" name="Shape 18"/>
          <p:cNvSpPr/>
          <p:nvPr/>
        </p:nvSpPr>
        <p:spPr>
          <a:xfrm>
            <a:off x="6222861" y="6416873"/>
            <a:ext cx="427553" cy="427553"/>
          </a:xfrm>
          <a:prstGeom prst="roundRect">
            <a:avLst>
              <a:gd name="adj" fmla="val 66681"/>
            </a:avLst>
          </a:prstGeom>
          <a:solidFill>
            <a:srgbClr val="00002E"/>
          </a:solidFill>
          <a:ln w="22860">
            <a:solidFill>
              <a:srgbClr val="48A8E2"/>
            </a:solidFill>
            <a:prstDash val="solid"/>
          </a:ln>
        </p:spPr>
      </p:sp>
      <p:sp>
        <p:nvSpPr>
          <p:cNvPr id="22" name="Text 19"/>
          <p:cNvSpPr/>
          <p:nvPr/>
        </p:nvSpPr>
        <p:spPr>
          <a:xfrm>
            <a:off x="6356092" y="6496407"/>
            <a:ext cx="160973" cy="268367"/>
          </a:xfrm>
          <a:prstGeom prst="rect">
            <a:avLst/>
          </a:prstGeom>
          <a:noFill/>
          <a:ln/>
        </p:spPr>
        <p:txBody>
          <a:bodyPr wrap="none" lIns="0" tIns="0" rIns="0" bIns="0" rtlCol="0" anchor="t"/>
          <a:lstStyle/>
          <a:p>
            <a:pPr marL="0" indent="0" algn="ctr">
              <a:lnSpc>
                <a:spcPts val="2100"/>
              </a:lnSpc>
              <a:buNone/>
            </a:pPr>
            <a:r>
              <a:rPr lang="en-US" sz="2100" dirty="0">
                <a:solidFill>
                  <a:srgbClr val="FFFFFF"/>
                </a:solidFill>
                <a:latin typeface="Nunito Semi Bold" pitchFamily="34" charset="0"/>
                <a:ea typeface="Nunito Semi Bold" pitchFamily="34" charset="-122"/>
                <a:cs typeface="Nunito Semi Bold" pitchFamily="34" charset="-120"/>
              </a:rPr>
              <a:t>4</a:t>
            </a:r>
            <a:endParaRPr lang="en-US" sz="2100" dirty="0"/>
          </a:p>
        </p:txBody>
      </p:sp>
      <p:sp>
        <p:nvSpPr>
          <p:cNvPr id="23" name="Text 20"/>
          <p:cNvSpPr/>
          <p:nvPr/>
        </p:nvSpPr>
        <p:spPr>
          <a:xfrm>
            <a:off x="7481887" y="6393180"/>
            <a:ext cx="2235994" cy="279440"/>
          </a:xfrm>
          <a:prstGeom prst="rect">
            <a:avLst/>
          </a:prstGeom>
          <a:noFill/>
          <a:ln/>
        </p:spPr>
        <p:txBody>
          <a:bodyPr wrap="none" lIns="0" tIns="0" rIns="0" bIns="0" rtlCol="0" anchor="t"/>
          <a:lstStyle/>
          <a:p>
            <a:pPr marL="0" indent="0" algn="l">
              <a:lnSpc>
                <a:spcPts val="2200"/>
              </a:lnSpc>
              <a:buNone/>
            </a:pPr>
            <a:r>
              <a:rPr lang="en-US" sz="1750" dirty="0">
                <a:solidFill>
                  <a:srgbClr val="FFFFFF"/>
                </a:solidFill>
                <a:latin typeface="Nunito Semi Bold" pitchFamily="34" charset="0"/>
                <a:ea typeface="Nunito Semi Bold" pitchFamily="34" charset="-122"/>
                <a:cs typeface="Nunito Semi Bold" pitchFamily="34" charset="-120"/>
              </a:rPr>
              <a:t>Post-Purchase</a:t>
            </a:r>
            <a:endParaRPr lang="en-US" sz="1750" dirty="0"/>
          </a:p>
        </p:txBody>
      </p:sp>
      <p:sp>
        <p:nvSpPr>
          <p:cNvPr id="24" name="Text 21"/>
          <p:cNvSpPr/>
          <p:nvPr/>
        </p:nvSpPr>
        <p:spPr>
          <a:xfrm>
            <a:off x="7481887" y="6786562"/>
            <a:ext cx="6483310" cy="607933"/>
          </a:xfrm>
          <a:prstGeom prst="rect">
            <a:avLst/>
          </a:prstGeom>
          <a:noFill/>
          <a:ln/>
        </p:spPr>
        <p:txBody>
          <a:bodyPr wrap="square" lIns="0" tIns="0" rIns="0" bIns="0" rtlCol="0" anchor="t"/>
          <a:lstStyle/>
          <a:p>
            <a:pPr marL="0" indent="0" algn="l">
              <a:lnSpc>
                <a:spcPts val="2350"/>
              </a:lnSpc>
              <a:buNone/>
            </a:pPr>
            <a:r>
              <a:rPr lang="en-US" sz="1450" dirty="0">
                <a:solidFill>
                  <a:srgbClr val="FFFFFF"/>
                </a:solidFill>
                <a:latin typeface="PT Sans" pitchFamily="34" charset="0"/>
                <a:ea typeface="PT Sans" pitchFamily="34" charset="-122"/>
                <a:cs typeface="PT Sans" pitchFamily="34" charset="-120"/>
              </a:rPr>
              <a:t>AR-powered product tutorials, installation guides, and customer support enhance the overall experience, driving loyalty and advocacy.</a:t>
            </a: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pic>
        <p:nvPicPr>
          <p:cNvPr id="3" name="Image 1" descr="preencoded.png"/>
          <p:cNvPicPr>
            <a:picLocks noChangeAspect="1"/>
          </p:cNvPicPr>
          <p:nvPr/>
        </p:nvPicPr>
        <p:blipFill>
          <a:blip r:embed="rId4"/>
          <a:stretch>
            <a:fillRect/>
          </a:stretch>
        </p:blipFill>
        <p:spPr>
          <a:xfrm>
            <a:off x="258008" y="2640449"/>
            <a:ext cx="4970383" cy="2951202"/>
          </a:xfrm>
          <a:prstGeom prst="rect">
            <a:avLst/>
          </a:prstGeom>
        </p:spPr>
      </p:pic>
      <p:sp>
        <p:nvSpPr>
          <p:cNvPr id="4" name="Text 0"/>
          <p:cNvSpPr/>
          <p:nvPr/>
        </p:nvSpPr>
        <p:spPr>
          <a:xfrm>
            <a:off x="6208514" y="567333"/>
            <a:ext cx="7699772" cy="1213485"/>
          </a:xfrm>
          <a:prstGeom prst="rect">
            <a:avLst/>
          </a:prstGeom>
          <a:noFill/>
          <a:ln/>
        </p:spPr>
        <p:txBody>
          <a:bodyPr wrap="square" lIns="0" tIns="0" rIns="0" bIns="0" rtlCol="0" anchor="t"/>
          <a:lstStyle/>
          <a:p>
            <a:pPr marL="0" indent="0">
              <a:lnSpc>
                <a:spcPts val="4750"/>
              </a:lnSpc>
              <a:buNone/>
            </a:pPr>
            <a:r>
              <a:rPr lang="en-US" sz="3800" dirty="0">
                <a:solidFill>
                  <a:srgbClr val="FFFFFF"/>
                </a:solidFill>
                <a:latin typeface="Nunito Semi Bold" pitchFamily="34" charset="0"/>
                <a:ea typeface="Nunito Semi Bold" pitchFamily="34" charset="-122"/>
                <a:cs typeface="Nunito Semi Bold" pitchFamily="34" charset="-120"/>
              </a:rPr>
              <a:t>Driving Engagement and Conversion</a:t>
            </a:r>
            <a:endParaRPr lang="en-US" sz="3800" dirty="0"/>
          </a:p>
        </p:txBody>
      </p:sp>
      <p:sp>
        <p:nvSpPr>
          <p:cNvPr id="5" name="Text 1"/>
          <p:cNvSpPr/>
          <p:nvPr/>
        </p:nvSpPr>
        <p:spPr>
          <a:xfrm>
            <a:off x="6208514" y="2193369"/>
            <a:ext cx="3695105" cy="680799"/>
          </a:xfrm>
          <a:prstGeom prst="rect">
            <a:avLst/>
          </a:prstGeom>
          <a:noFill/>
          <a:ln/>
        </p:spPr>
        <p:txBody>
          <a:bodyPr wrap="none" lIns="0" tIns="0" rIns="0" bIns="0" rtlCol="0" anchor="t"/>
          <a:lstStyle/>
          <a:p>
            <a:pPr marL="0" indent="0" algn="ctr">
              <a:lnSpc>
                <a:spcPts val="5350"/>
              </a:lnSpc>
              <a:buNone/>
            </a:pPr>
            <a:r>
              <a:rPr lang="en-US" sz="5350" dirty="0">
                <a:solidFill>
                  <a:srgbClr val="F2B42D"/>
                </a:solidFill>
                <a:latin typeface="Nunito Semi Bold" pitchFamily="34" charset="0"/>
                <a:ea typeface="Nunito Semi Bold" pitchFamily="34" charset="-122"/>
                <a:cs typeface="Nunito Semi Bold" pitchFamily="34" charset="-120"/>
              </a:rPr>
              <a:t>40%</a:t>
            </a:r>
            <a:endParaRPr lang="en-US" sz="5350" dirty="0"/>
          </a:p>
        </p:txBody>
      </p:sp>
      <p:sp>
        <p:nvSpPr>
          <p:cNvPr id="6" name="Text 2"/>
          <p:cNvSpPr/>
          <p:nvPr/>
        </p:nvSpPr>
        <p:spPr>
          <a:xfrm>
            <a:off x="6208514" y="3131939"/>
            <a:ext cx="3695105" cy="660083"/>
          </a:xfrm>
          <a:prstGeom prst="rect">
            <a:avLst/>
          </a:prstGeom>
          <a:noFill/>
          <a:ln/>
        </p:spPr>
        <p:txBody>
          <a:bodyPr wrap="square" lIns="0" tIns="0" rIns="0" bIns="0" rtlCol="0" anchor="t"/>
          <a:lstStyle/>
          <a:p>
            <a:pPr marL="0" indent="0" algn="ctr">
              <a:lnSpc>
                <a:spcPts val="2550"/>
              </a:lnSpc>
              <a:buNone/>
            </a:pPr>
            <a:r>
              <a:rPr lang="en-US" sz="1600" dirty="0">
                <a:solidFill>
                  <a:srgbClr val="FFFFFF"/>
                </a:solidFill>
                <a:latin typeface="PT Sans" pitchFamily="34" charset="0"/>
                <a:ea typeface="PT Sans" pitchFamily="34" charset="-122"/>
                <a:cs typeface="PT Sans" pitchFamily="34" charset="-120"/>
              </a:rPr>
              <a:t>Increased conversion rates with AR-powered product visualization</a:t>
            </a:r>
            <a:endParaRPr lang="en-US" sz="1600" dirty="0"/>
          </a:p>
        </p:txBody>
      </p:sp>
      <p:sp>
        <p:nvSpPr>
          <p:cNvPr id="7" name="Text 3"/>
          <p:cNvSpPr/>
          <p:nvPr/>
        </p:nvSpPr>
        <p:spPr>
          <a:xfrm>
            <a:off x="10213062" y="2193369"/>
            <a:ext cx="3695224" cy="680799"/>
          </a:xfrm>
          <a:prstGeom prst="rect">
            <a:avLst/>
          </a:prstGeom>
          <a:noFill/>
          <a:ln/>
        </p:spPr>
        <p:txBody>
          <a:bodyPr wrap="none" lIns="0" tIns="0" rIns="0" bIns="0" rtlCol="0" anchor="t"/>
          <a:lstStyle/>
          <a:p>
            <a:pPr marL="0" indent="0" algn="ctr">
              <a:lnSpc>
                <a:spcPts val="5350"/>
              </a:lnSpc>
              <a:buNone/>
            </a:pPr>
            <a:r>
              <a:rPr lang="en-US" sz="5350" dirty="0">
                <a:solidFill>
                  <a:srgbClr val="D7425E"/>
                </a:solidFill>
                <a:latin typeface="Nunito Semi Bold" pitchFamily="34" charset="0"/>
                <a:ea typeface="Nunito Semi Bold" pitchFamily="34" charset="-122"/>
                <a:cs typeface="Nunito Semi Bold" pitchFamily="34" charset="-120"/>
              </a:rPr>
              <a:t>25%</a:t>
            </a:r>
            <a:endParaRPr lang="en-US" sz="5350" dirty="0"/>
          </a:p>
        </p:txBody>
      </p:sp>
      <p:sp>
        <p:nvSpPr>
          <p:cNvPr id="8" name="Text 4"/>
          <p:cNvSpPr/>
          <p:nvPr/>
        </p:nvSpPr>
        <p:spPr>
          <a:xfrm>
            <a:off x="10213062" y="3131939"/>
            <a:ext cx="3695224" cy="660083"/>
          </a:xfrm>
          <a:prstGeom prst="rect">
            <a:avLst/>
          </a:prstGeom>
          <a:noFill/>
          <a:ln/>
        </p:spPr>
        <p:txBody>
          <a:bodyPr wrap="square" lIns="0" tIns="0" rIns="0" bIns="0" rtlCol="0" anchor="t"/>
          <a:lstStyle/>
          <a:p>
            <a:pPr marL="0" indent="0" algn="ctr">
              <a:lnSpc>
                <a:spcPts val="2550"/>
              </a:lnSpc>
              <a:buNone/>
            </a:pPr>
            <a:r>
              <a:rPr lang="en-US" sz="1600" dirty="0">
                <a:solidFill>
                  <a:srgbClr val="FFFFFF"/>
                </a:solidFill>
                <a:latin typeface="PT Sans" pitchFamily="34" charset="0"/>
                <a:ea typeface="PT Sans" pitchFamily="34" charset="-122"/>
                <a:cs typeface="PT Sans" pitchFamily="34" charset="-120"/>
              </a:rPr>
              <a:t>Higher average order value for AR-enabled shoppers</a:t>
            </a:r>
            <a:endParaRPr lang="en-US" sz="1600" dirty="0"/>
          </a:p>
        </p:txBody>
      </p:sp>
      <p:sp>
        <p:nvSpPr>
          <p:cNvPr id="9" name="Text 5"/>
          <p:cNvSpPr/>
          <p:nvPr/>
        </p:nvSpPr>
        <p:spPr>
          <a:xfrm>
            <a:off x="6208514" y="4514017"/>
            <a:ext cx="3695105" cy="680799"/>
          </a:xfrm>
          <a:prstGeom prst="rect">
            <a:avLst/>
          </a:prstGeom>
          <a:noFill/>
          <a:ln/>
        </p:spPr>
        <p:txBody>
          <a:bodyPr wrap="none" lIns="0" tIns="0" rIns="0" bIns="0" rtlCol="0" anchor="t"/>
          <a:lstStyle/>
          <a:p>
            <a:pPr marL="0" indent="0" algn="ctr">
              <a:lnSpc>
                <a:spcPts val="5350"/>
              </a:lnSpc>
              <a:buNone/>
            </a:pPr>
            <a:r>
              <a:rPr lang="en-US" sz="5350" dirty="0">
                <a:solidFill>
                  <a:srgbClr val="DD785E"/>
                </a:solidFill>
                <a:latin typeface="Nunito Semi Bold" pitchFamily="34" charset="0"/>
                <a:ea typeface="Nunito Semi Bold" pitchFamily="34" charset="-122"/>
                <a:cs typeface="Nunito Semi Bold" pitchFamily="34" charset="-120"/>
              </a:rPr>
              <a:t>75%</a:t>
            </a:r>
            <a:endParaRPr lang="en-US" sz="5350" dirty="0"/>
          </a:p>
        </p:txBody>
      </p:sp>
      <p:sp>
        <p:nvSpPr>
          <p:cNvPr id="10" name="Text 6"/>
          <p:cNvSpPr/>
          <p:nvPr/>
        </p:nvSpPr>
        <p:spPr>
          <a:xfrm>
            <a:off x="6208514" y="5452586"/>
            <a:ext cx="3695105" cy="660083"/>
          </a:xfrm>
          <a:prstGeom prst="rect">
            <a:avLst/>
          </a:prstGeom>
          <a:noFill/>
          <a:ln/>
        </p:spPr>
        <p:txBody>
          <a:bodyPr wrap="square" lIns="0" tIns="0" rIns="0" bIns="0" rtlCol="0" anchor="t"/>
          <a:lstStyle/>
          <a:p>
            <a:pPr marL="0" indent="0" algn="ctr">
              <a:lnSpc>
                <a:spcPts val="2550"/>
              </a:lnSpc>
              <a:buNone/>
            </a:pPr>
            <a:r>
              <a:rPr lang="en-US" sz="1600" dirty="0">
                <a:solidFill>
                  <a:srgbClr val="FFFFFF"/>
                </a:solidFill>
                <a:latin typeface="PT Sans" pitchFamily="34" charset="0"/>
                <a:ea typeface="PT Sans" pitchFamily="34" charset="-122"/>
                <a:cs typeface="PT Sans" pitchFamily="34" charset="-120"/>
              </a:rPr>
              <a:t>Reduction in product returns with AR try-on capabilities</a:t>
            </a:r>
            <a:endParaRPr lang="en-US" sz="1600" dirty="0"/>
          </a:p>
        </p:txBody>
      </p:sp>
      <p:sp>
        <p:nvSpPr>
          <p:cNvPr id="11" name="Text 7"/>
          <p:cNvSpPr/>
          <p:nvPr/>
        </p:nvSpPr>
        <p:spPr>
          <a:xfrm>
            <a:off x="10213062" y="4514017"/>
            <a:ext cx="3695224" cy="680799"/>
          </a:xfrm>
          <a:prstGeom prst="rect">
            <a:avLst/>
          </a:prstGeom>
          <a:noFill/>
          <a:ln/>
        </p:spPr>
        <p:txBody>
          <a:bodyPr wrap="none" lIns="0" tIns="0" rIns="0" bIns="0" rtlCol="0" anchor="t"/>
          <a:lstStyle/>
          <a:p>
            <a:pPr marL="0" indent="0" algn="ctr">
              <a:lnSpc>
                <a:spcPts val="5350"/>
              </a:lnSpc>
              <a:buNone/>
            </a:pPr>
            <a:r>
              <a:rPr lang="en-US" sz="5350" dirty="0">
                <a:solidFill>
                  <a:srgbClr val="48A8E2"/>
                </a:solidFill>
                <a:latin typeface="Nunito Semi Bold" pitchFamily="34" charset="0"/>
                <a:ea typeface="Nunito Semi Bold" pitchFamily="34" charset="-122"/>
                <a:cs typeface="Nunito Semi Bold" pitchFamily="34" charset="-120"/>
              </a:rPr>
              <a:t>95%</a:t>
            </a:r>
            <a:endParaRPr lang="en-US" sz="5350" dirty="0"/>
          </a:p>
        </p:txBody>
      </p:sp>
      <p:sp>
        <p:nvSpPr>
          <p:cNvPr id="12" name="Text 8"/>
          <p:cNvSpPr/>
          <p:nvPr/>
        </p:nvSpPr>
        <p:spPr>
          <a:xfrm>
            <a:off x="10213062" y="5452586"/>
            <a:ext cx="3695224" cy="660083"/>
          </a:xfrm>
          <a:prstGeom prst="rect">
            <a:avLst/>
          </a:prstGeom>
          <a:noFill/>
          <a:ln/>
        </p:spPr>
        <p:txBody>
          <a:bodyPr wrap="square" lIns="0" tIns="0" rIns="0" bIns="0" rtlCol="0" anchor="t"/>
          <a:lstStyle/>
          <a:p>
            <a:pPr marL="0" indent="0" algn="ctr">
              <a:lnSpc>
                <a:spcPts val="2550"/>
              </a:lnSpc>
              <a:buNone/>
            </a:pPr>
            <a:r>
              <a:rPr lang="en-US" sz="1600" dirty="0">
                <a:solidFill>
                  <a:srgbClr val="FFFFFF"/>
                </a:solidFill>
                <a:latin typeface="PT Sans" pitchFamily="34" charset="0"/>
                <a:ea typeface="PT Sans" pitchFamily="34" charset="-122"/>
                <a:cs typeface="PT Sans" pitchFamily="34" charset="-120"/>
              </a:rPr>
              <a:t>of shoppers say AR makes shopping more engaging and entertaining</a:t>
            </a:r>
            <a:endParaRPr lang="en-US" sz="1600" dirty="0"/>
          </a:p>
        </p:txBody>
      </p:sp>
      <p:sp>
        <p:nvSpPr>
          <p:cNvPr id="13" name="Text 9"/>
          <p:cNvSpPr/>
          <p:nvPr/>
        </p:nvSpPr>
        <p:spPr>
          <a:xfrm>
            <a:off x="6208514" y="6344722"/>
            <a:ext cx="7699772" cy="1320165"/>
          </a:xfrm>
          <a:prstGeom prst="rect">
            <a:avLst/>
          </a:prstGeom>
          <a:noFill/>
          <a:ln/>
        </p:spPr>
        <p:txBody>
          <a:bodyPr wrap="square" lIns="0" tIns="0" rIns="0" bIns="0" rtlCol="0" anchor="t"/>
          <a:lstStyle/>
          <a:p>
            <a:pPr marL="0" indent="0">
              <a:lnSpc>
                <a:spcPts val="2550"/>
              </a:lnSpc>
              <a:buNone/>
            </a:pPr>
            <a:r>
              <a:rPr lang="en-US" sz="1600" dirty="0">
                <a:solidFill>
                  <a:srgbClr val="FFFFFF"/>
                </a:solidFill>
                <a:latin typeface="PT Sans" pitchFamily="34" charset="0"/>
                <a:ea typeface="PT Sans" pitchFamily="34" charset="-122"/>
                <a:cs typeface="PT Sans" pitchFamily="34" charset="-120"/>
              </a:rPr>
              <a:t>Augmented reality unlocks unprecedented engagement and conversion metrics for retailers and e-commerce brands. By empowering shoppers with immersive experiences, AR drives increased conversions, higher average order values, and reduced returns - all while delivering a more entertaining and satisfying shopping journey.</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902</Words>
  <Application>Microsoft Office PowerPoint</Application>
  <PresentationFormat>Custom</PresentationFormat>
  <Paragraphs>96</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Nunito Semi Bold</vt:lpstr>
      <vt:lpstr>Arial</vt:lpstr>
      <vt:lpstr>PT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Rohith Lucky</cp:lastModifiedBy>
  <cp:revision>1</cp:revision>
  <dcterms:created xsi:type="dcterms:W3CDTF">2024-10-20T10:34:11Z</dcterms:created>
  <dcterms:modified xsi:type="dcterms:W3CDTF">2024-10-20T10:38:00Z</dcterms:modified>
</cp:coreProperties>
</file>